
<file path=[Content_Types].xml><?xml version="1.0" encoding="utf-8"?>
<Types xmlns="http://schemas.openxmlformats.org/package/2006/content-types">
  <Default Extension="xml" ContentType="application/xml"/>
  <Default Extension="wmf" ContentType="image/x-wmf"/>
  <Default Extension="jpg" ContentType="image/jpeg"/>
  <Default Extension="jpe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sldIdLst>
    <p:sldId id="256" r:id="rId5"/>
  </p:sldIdLst>
  <p:sldSz cx="43891200" cy="32918400"/>
  <p:notesSz cx="6716713" cy="92392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xmlns="">
        <p15:guide id="1" orient="horz" pos="11088">
          <p15:clr>
            <a:srgbClr val="A4A3A4"/>
          </p15:clr>
        </p15:guide>
        <p15:guide id="2" pos="13440">
          <p15:clr>
            <a:srgbClr val="A4A3A4"/>
          </p15:clr>
        </p15:guide>
      </p15:sldGuideLst>
    </p:ext>
    <p:ext uri="{2D200454-40CA-4A62-9FC3-DE9A4176ACB9}">
      <p15:notesGuideLst xmlns:p15="http://schemas.microsoft.com/office/powerpoint/2012/main" xmlns="">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7C76"/>
    <a:srgbClr val="3399FF"/>
    <a:srgbClr val="333399"/>
    <a:srgbClr val="000099"/>
    <a:srgbClr val="FFBF0B"/>
    <a:srgbClr val="FF3300"/>
    <a:srgbClr val="FF0000"/>
    <a:srgbClr val="9F9FC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7" d="100"/>
          <a:sy n="27" d="100"/>
        </p:scale>
        <p:origin x="-1480" y="-160"/>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effectLst/>
              </a:defRPr>
            </a:lvl1pPr>
          </a:lstStyle>
          <a:p>
            <a:endParaRPr lang="en-US"/>
          </a:p>
        </p:txBody>
      </p:sp>
      <p:sp>
        <p:nvSpPr>
          <p:cNvPr id="4100" name="Rectangle 4"/>
          <p:cNvSpPr>
            <a:spLocks noGrp="1" noRot="1" noChangeAspect="1" noChangeArrowheads="1" noTextEdit="1"/>
          </p:cNvSpPr>
          <p:nvPr>
            <p:ph type="sldImg" idx="2"/>
          </p:nvPr>
        </p:nvSpPr>
        <p:spPr bwMode="auto">
          <a:xfrm>
            <a:off x="1016000" y="685800"/>
            <a:ext cx="467360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effectLst/>
              </a:defRPr>
            </a:lvl1pPr>
          </a:lstStyle>
          <a:p>
            <a:fld id="{52634601-F843-421B-8ECA-81F96577AB79}" type="slidenum">
              <a:rPr lang="en-US"/>
              <a:pPr/>
              <a:t>‹#›</a:t>
            </a:fld>
            <a:endParaRPr lang="en-US"/>
          </a:p>
        </p:txBody>
      </p:sp>
    </p:spTree>
    <p:extLst>
      <p:ext uri="{BB962C8B-B14F-4D97-AF65-F5344CB8AC3E}">
        <p14:creationId xmlns:p14="http://schemas.microsoft.com/office/powerpoint/2010/main" val="19050186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0E8588-45BE-4149-A941-166E9F488EB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90D6EC-C6F3-4E83-8838-214E096EBA8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4175"/>
            <a:ext cx="9326563" cy="263366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0888" y="2924175"/>
            <a:ext cx="27830462" cy="26336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DD079C-B546-4D74-A2E3-CD721F20FE1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6BBE26-06BE-42BB-8F2D-C98AF7B2DC8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87D52C-F46A-4311-B276-9928EBD067A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0888" y="9513888"/>
            <a:ext cx="18578512"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513888"/>
            <a:ext cx="18578513"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47583E-6873-45B4-817B-2C447B9ED12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B9B555D-80E6-40BA-99DA-C3B906AAD7B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9986A8B-8811-4C65-9F86-BA9E41FC338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3A351F4-43AC-4426-9702-2848E66EDFD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9291E14-7ADF-4ED6-9FA4-348AA5DAB85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AC4C1BC-DFEF-4405-87A5-E1E5B48A17E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4175"/>
            <a:ext cx="37309425" cy="5489575"/>
          </a:xfrm>
          <a:prstGeom prst="rect">
            <a:avLst/>
          </a:prstGeom>
          <a:noFill/>
          <a:ln w="9525">
            <a:noFill/>
            <a:miter lim="800000"/>
            <a:headEnd/>
            <a:tailEnd/>
          </a:ln>
          <a:effectLst/>
        </p:spPr>
        <p:txBody>
          <a:bodyPr vert="horz" wrap="square" lIns="307594" tIns="153799" rIns="307594" bIns="15379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0888" y="9513888"/>
            <a:ext cx="37309425" cy="19746912"/>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0888"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defTabSz="3074988">
              <a:defRPr sz="4700">
                <a:effectLst/>
              </a:defRPr>
            </a:lvl1pPr>
          </a:lstStyle>
          <a:p>
            <a:endParaRPr lang="en-US"/>
          </a:p>
        </p:txBody>
      </p:sp>
      <p:sp>
        <p:nvSpPr>
          <p:cNvPr id="1029" name="Rectangle 5"/>
          <p:cNvSpPr>
            <a:spLocks noGrp="1" noChangeArrowheads="1"/>
          </p:cNvSpPr>
          <p:nvPr>
            <p:ph type="ftr" sz="quarter" idx="3"/>
          </p:nvPr>
        </p:nvSpPr>
        <p:spPr bwMode="auto">
          <a:xfrm>
            <a:off x="14997113" y="29994225"/>
            <a:ext cx="13896975"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endParaRPr lang="en-US"/>
          </a:p>
        </p:txBody>
      </p:sp>
      <p:sp>
        <p:nvSpPr>
          <p:cNvPr id="1030" name="Rectangle 6"/>
          <p:cNvSpPr>
            <a:spLocks noGrp="1" noChangeArrowheads="1"/>
          </p:cNvSpPr>
          <p:nvPr>
            <p:ph type="sldNum" sz="quarter" idx="4"/>
          </p:nvPr>
        </p:nvSpPr>
        <p:spPr bwMode="auto">
          <a:xfrm>
            <a:off x="31456313"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r" defTabSz="3074988">
              <a:defRPr sz="4700">
                <a:effectLst/>
              </a:defRPr>
            </a:lvl1pPr>
          </a:lstStyle>
          <a:p>
            <a:fld id="{EE5F356B-5F25-4DE3-8E87-864E563FD83B}" type="slidenum">
              <a:rPr lang="en-US"/>
              <a:pPr/>
              <a:t>‹#›</a:t>
            </a:fld>
            <a:endParaRPr lang="en-US"/>
          </a:p>
        </p:txBody>
      </p:sp>
      <p:pic>
        <p:nvPicPr>
          <p:cNvPr id="1031" name="Picture 7" descr="mp logo"/>
          <p:cNvPicPr>
            <a:picLocks noChangeAspect="1" noChangeArrowheads="1"/>
          </p:cNvPicPr>
          <p:nvPr/>
        </p:nvPicPr>
        <p:blipFill>
          <a:blip r:embed="rId13" cstate="print"/>
          <a:srcRect/>
          <a:stretch>
            <a:fillRect/>
          </a:stretch>
        </p:blipFill>
        <p:spPr bwMode="auto">
          <a:xfrm>
            <a:off x="40319325" y="32181800"/>
            <a:ext cx="2541588" cy="363538"/>
          </a:xfrm>
          <a:prstGeom prst="rect">
            <a:avLst/>
          </a:prstGeom>
          <a:noFill/>
        </p:spPr>
      </p:pic>
      <p:sp>
        <p:nvSpPr>
          <p:cNvPr id="1032" name="Rectangle 8"/>
          <p:cNvSpPr>
            <a:spLocks noChangeArrowheads="1"/>
          </p:cNvSpPr>
          <p:nvPr/>
        </p:nvSpPr>
        <p:spPr bwMode="auto">
          <a:xfrm>
            <a:off x="41005125" y="31851600"/>
            <a:ext cx="1187450" cy="366713"/>
          </a:xfrm>
          <a:prstGeom prst="rect">
            <a:avLst/>
          </a:prstGeom>
          <a:noFill/>
          <a:ln w="9525">
            <a:noFill/>
            <a:miter lim="800000"/>
            <a:headEnd/>
            <a:tailEnd/>
          </a:ln>
          <a:effectLst/>
        </p:spPr>
        <p:txBody>
          <a:bodyPr wrap="none">
            <a:spAutoFit/>
          </a:bodyPr>
          <a:lstStyle/>
          <a:p>
            <a:r>
              <a:rPr lang="en-US" sz="1800">
                <a:solidFill>
                  <a:srgbClr val="2B0E72"/>
                </a:solidFill>
                <a:effectLst/>
                <a:latin typeface="Arial" charset="0"/>
              </a:rPr>
              <a:t>printed by</a:t>
            </a:r>
            <a:endParaRPr lang="en-US" sz="1800">
              <a:solidFill>
                <a:srgbClr val="003399"/>
              </a:solidFill>
              <a:effectLst/>
              <a:latin typeface="Arial" charset="0"/>
            </a:endParaRPr>
          </a:p>
        </p:txBody>
      </p:sp>
      <p:sp>
        <p:nvSpPr>
          <p:cNvPr id="1033" name="Rectangle 9"/>
          <p:cNvSpPr>
            <a:spLocks noChangeArrowheads="1"/>
          </p:cNvSpPr>
          <p:nvPr/>
        </p:nvSpPr>
        <p:spPr bwMode="auto">
          <a:xfrm>
            <a:off x="40281225" y="32475488"/>
            <a:ext cx="2647950" cy="366712"/>
          </a:xfrm>
          <a:prstGeom prst="rect">
            <a:avLst/>
          </a:prstGeom>
          <a:noFill/>
          <a:ln w="9525">
            <a:noFill/>
            <a:miter lim="800000"/>
            <a:headEnd/>
            <a:tailEnd/>
          </a:ln>
          <a:effectLst/>
        </p:spPr>
        <p:txBody>
          <a:bodyPr wrap="none">
            <a:spAutoFit/>
          </a:bodyPr>
          <a:lstStyle/>
          <a:p>
            <a:r>
              <a:rPr lang="en-US" sz="1800">
                <a:solidFill>
                  <a:srgbClr val="2B0E72"/>
                </a:solidFill>
                <a:effectLst/>
                <a:latin typeface="Arial" charset="0"/>
              </a:rPr>
              <a:t>www.postersession.com</a:t>
            </a:r>
            <a:endParaRPr lang="en-US" sz="1800">
              <a:solidFill>
                <a:srgbClr val="003399"/>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1" fontAlgn="base" hangingPunct="1">
        <a:spcBef>
          <a:spcPct val="0"/>
        </a:spcBef>
        <a:spcAft>
          <a:spcPct val="0"/>
        </a:spcAft>
        <a:defRPr sz="14800">
          <a:solidFill>
            <a:schemeClr val="tx2"/>
          </a:solidFill>
          <a:latin typeface="+mj-lt"/>
          <a:ea typeface="+mj-ea"/>
          <a:cs typeface="+mj-cs"/>
        </a:defRPr>
      </a:lvl1pPr>
      <a:lvl2pPr algn="ctr" defTabSz="3074988" rtl="0" eaLnBrk="1" fontAlgn="base" hangingPunct="1">
        <a:spcBef>
          <a:spcPct val="0"/>
        </a:spcBef>
        <a:spcAft>
          <a:spcPct val="0"/>
        </a:spcAft>
        <a:defRPr sz="14800">
          <a:solidFill>
            <a:schemeClr val="tx2"/>
          </a:solidFill>
          <a:latin typeface="Times New Roman" pitchFamily="18" charset="0"/>
        </a:defRPr>
      </a:lvl2pPr>
      <a:lvl3pPr algn="ctr" defTabSz="3074988" rtl="0" eaLnBrk="1" fontAlgn="base" hangingPunct="1">
        <a:spcBef>
          <a:spcPct val="0"/>
        </a:spcBef>
        <a:spcAft>
          <a:spcPct val="0"/>
        </a:spcAft>
        <a:defRPr sz="14800">
          <a:solidFill>
            <a:schemeClr val="tx2"/>
          </a:solidFill>
          <a:latin typeface="Times New Roman" pitchFamily="18" charset="0"/>
        </a:defRPr>
      </a:lvl3pPr>
      <a:lvl4pPr algn="ctr" defTabSz="3074988" rtl="0" eaLnBrk="1" fontAlgn="base" hangingPunct="1">
        <a:spcBef>
          <a:spcPct val="0"/>
        </a:spcBef>
        <a:spcAft>
          <a:spcPct val="0"/>
        </a:spcAft>
        <a:defRPr sz="14800">
          <a:solidFill>
            <a:schemeClr val="tx2"/>
          </a:solidFill>
          <a:latin typeface="Times New Roman" pitchFamily="18" charset="0"/>
        </a:defRPr>
      </a:lvl4pPr>
      <a:lvl5pPr algn="ctr" defTabSz="3074988" rtl="0" eaLnBrk="1" fontAlgn="base" hangingPunct="1">
        <a:spcBef>
          <a:spcPct val="0"/>
        </a:spcBef>
        <a:spcAft>
          <a:spcPct val="0"/>
        </a:spcAft>
        <a:defRPr sz="14800">
          <a:solidFill>
            <a:schemeClr val="tx2"/>
          </a:solidFill>
          <a:latin typeface="Times New Roman" pitchFamily="18" charset="0"/>
        </a:defRPr>
      </a:lvl5pPr>
      <a:lvl6pPr marL="457200" algn="ctr" defTabSz="3074988" rtl="0" eaLnBrk="1" fontAlgn="base" hangingPunct="1">
        <a:spcBef>
          <a:spcPct val="0"/>
        </a:spcBef>
        <a:spcAft>
          <a:spcPct val="0"/>
        </a:spcAft>
        <a:defRPr sz="14800">
          <a:solidFill>
            <a:schemeClr val="tx2"/>
          </a:solidFill>
          <a:latin typeface="Times New Roman" pitchFamily="18" charset="0"/>
        </a:defRPr>
      </a:lvl6pPr>
      <a:lvl7pPr marL="914400" algn="ctr" defTabSz="3074988" rtl="0" eaLnBrk="1" fontAlgn="base" hangingPunct="1">
        <a:spcBef>
          <a:spcPct val="0"/>
        </a:spcBef>
        <a:spcAft>
          <a:spcPct val="0"/>
        </a:spcAft>
        <a:defRPr sz="14800">
          <a:solidFill>
            <a:schemeClr val="tx2"/>
          </a:solidFill>
          <a:latin typeface="Times New Roman" pitchFamily="18" charset="0"/>
        </a:defRPr>
      </a:lvl7pPr>
      <a:lvl8pPr marL="1371600" algn="ctr" defTabSz="3074988" rtl="0" eaLnBrk="1" fontAlgn="base" hangingPunct="1">
        <a:spcBef>
          <a:spcPct val="0"/>
        </a:spcBef>
        <a:spcAft>
          <a:spcPct val="0"/>
        </a:spcAft>
        <a:defRPr sz="14800">
          <a:solidFill>
            <a:schemeClr val="tx2"/>
          </a:solidFill>
          <a:latin typeface="Times New Roman" pitchFamily="18" charset="0"/>
        </a:defRPr>
      </a:lvl8pPr>
      <a:lvl9pPr marL="1828800" algn="ctr" defTabSz="3074988" rtl="0" eaLnBrk="1" fontAlgn="base" hangingPunct="1">
        <a:spcBef>
          <a:spcPct val="0"/>
        </a:spcBef>
        <a:spcAft>
          <a:spcPct val="0"/>
        </a:spcAft>
        <a:defRPr sz="14800">
          <a:solidFill>
            <a:schemeClr val="tx2"/>
          </a:solidFill>
          <a:latin typeface="Times New Roman" pitchFamily="18" charset="0"/>
        </a:defRPr>
      </a:lvl9pPr>
    </p:titleStyle>
    <p:bodyStyle>
      <a:lvl1pPr marL="1150938" indent="-1150938" algn="l" defTabSz="3074988" rtl="0" eaLnBrk="1" fontAlgn="base" hangingPunct="1">
        <a:spcBef>
          <a:spcPct val="20000"/>
        </a:spcBef>
        <a:spcAft>
          <a:spcPct val="0"/>
        </a:spcAft>
        <a:buChar char="•"/>
        <a:defRPr sz="10700">
          <a:solidFill>
            <a:schemeClr val="tx1"/>
          </a:solidFill>
          <a:latin typeface="+mn-lt"/>
          <a:ea typeface="+mn-ea"/>
          <a:cs typeface="+mn-cs"/>
        </a:defRPr>
      </a:lvl1pPr>
      <a:lvl2pPr marL="2497138" indent="-960438" algn="l" defTabSz="3074988" rtl="0" eaLnBrk="1" fontAlgn="base" hangingPunct="1">
        <a:spcBef>
          <a:spcPct val="20000"/>
        </a:spcBef>
        <a:spcAft>
          <a:spcPct val="0"/>
        </a:spcAft>
        <a:buChar char="–"/>
        <a:defRPr sz="9500">
          <a:solidFill>
            <a:schemeClr val="tx1"/>
          </a:solidFill>
          <a:latin typeface="+mn-lt"/>
        </a:defRPr>
      </a:lvl2pPr>
      <a:lvl3pPr marL="3843338" indent="-768350" algn="l" defTabSz="3074988" rtl="0" eaLnBrk="1" fontAlgn="base" hangingPunct="1">
        <a:spcBef>
          <a:spcPct val="20000"/>
        </a:spcBef>
        <a:spcAft>
          <a:spcPct val="0"/>
        </a:spcAft>
        <a:buChar char="•"/>
        <a:defRPr sz="8100">
          <a:solidFill>
            <a:schemeClr val="tx1"/>
          </a:solidFill>
          <a:latin typeface="+mn-lt"/>
        </a:defRPr>
      </a:lvl3pPr>
      <a:lvl4pPr marL="5384800" indent="-773113" algn="l" defTabSz="3074988" rtl="0" eaLnBrk="1" fontAlgn="base" hangingPunct="1">
        <a:spcBef>
          <a:spcPct val="20000"/>
        </a:spcBef>
        <a:spcAft>
          <a:spcPct val="0"/>
        </a:spcAft>
        <a:buChar char="–"/>
        <a:defRPr sz="6500">
          <a:solidFill>
            <a:schemeClr val="tx1"/>
          </a:solidFill>
          <a:latin typeface="+mn-lt"/>
        </a:defRPr>
      </a:lvl4pPr>
      <a:lvl5pPr marL="6921500" indent="-768350" algn="l" defTabSz="3074988" rtl="0" eaLnBrk="1" fontAlgn="base" hangingPunct="1">
        <a:spcBef>
          <a:spcPct val="20000"/>
        </a:spcBef>
        <a:spcAft>
          <a:spcPct val="0"/>
        </a:spcAft>
        <a:buChar char="»"/>
        <a:defRPr sz="6500">
          <a:solidFill>
            <a:schemeClr val="tx1"/>
          </a:solidFill>
          <a:latin typeface="+mn-lt"/>
        </a:defRPr>
      </a:lvl5pPr>
      <a:lvl6pPr marL="7378700" indent="-768350" algn="l" defTabSz="3074988" rtl="0" eaLnBrk="1" fontAlgn="base" hangingPunct="1">
        <a:spcBef>
          <a:spcPct val="20000"/>
        </a:spcBef>
        <a:spcAft>
          <a:spcPct val="0"/>
        </a:spcAft>
        <a:buChar char="»"/>
        <a:defRPr sz="6500">
          <a:solidFill>
            <a:schemeClr val="tx1"/>
          </a:solidFill>
          <a:latin typeface="+mn-lt"/>
        </a:defRPr>
      </a:lvl6pPr>
      <a:lvl7pPr marL="7835900" indent="-768350" algn="l" defTabSz="3074988" rtl="0" eaLnBrk="1" fontAlgn="base" hangingPunct="1">
        <a:spcBef>
          <a:spcPct val="20000"/>
        </a:spcBef>
        <a:spcAft>
          <a:spcPct val="0"/>
        </a:spcAft>
        <a:buChar char="»"/>
        <a:defRPr sz="6500">
          <a:solidFill>
            <a:schemeClr val="tx1"/>
          </a:solidFill>
          <a:latin typeface="+mn-lt"/>
        </a:defRPr>
      </a:lvl7pPr>
      <a:lvl8pPr marL="8293100" indent="-768350" algn="l" defTabSz="3074988" rtl="0" eaLnBrk="1" fontAlgn="base" hangingPunct="1">
        <a:spcBef>
          <a:spcPct val="20000"/>
        </a:spcBef>
        <a:spcAft>
          <a:spcPct val="0"/>
        </a:spcAft>
        <a:buChar char="»"/>
        <a:defRPr sz="6500">
          <a:solidFill>
            <a:schemeClr val="tx1"/>
          </a:solidFill>
          <a:latin typeface="+mn-lt"/>
        </a:defRPr>
      </a:lvl8pPr>
      <a:lvl9pPr marL="8750300" indent="-768350" algn="l" defTabSz="3074988" rtl="0" eaLnBrk="1" fontAlgn="base" hangingPunct="1">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microsoft.com/office/2007/relationships/hdphoto" Target="../media/hdphoto1.wdp"/><Relationship Id="rId5" Type="http://schemas.openxmlformats.org/officeDocument/2006/relationships/image" Target="../media/image4.jpg"/><Relationship Id="rId6" Type="http://schemas.openxmlformats.org/officeDocument/2006/relationships/image" Target="../media/image5.jpg"/><Relationship Id="rId7" Type="http://schemas.openxmlformats.org/officeDocument/2006/relationships/image" Target="../media/image6.jpeg"/><Relationship Id="rId8" Type="http://schemas.openxmlformats.org/officeDocument/2006/relationships/image" Target="../media/image7.jpeg"/><Relationship Id="rId1" Type="http://schemas.openxmlformats.org/officeDocument/2006/relationships/slideLayout" Target="../slideLayouts/slideLayout7.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ECFF"/>
            </a:gs>
            <a:gs pos="100000">
              <a:srgbClr val="A1BAD1"/>
            </a:gs>
          </a:gsLst>
          <a:path path="shape">
            <a:fillToRect l="50000" t="50000" r="50000" b="50000"/>
          </a:path>
        </a:gradFill>
        <a:effectLst/>
      </p:bgPr>
    </p:bg>
    <p:spTree>
      <p:nvGrpSpPr>
        <p:cNvPr id="1" name=""/>
        <p:cNvGrpSpPr/>
        <p:nvPr/>
      </p:nvGrpSpPr>
      <p:grpSpPr>
        <a:xfrm>
          <a:off x="0" y="0"/>
          <a:ext cx="0" cy="0"/>
          <a:chOff x="0" y="0"/>
          <a:chExt cx="0" cy="0"/>
        </a:xfrm>
      </p:grpSpPr>
      <p:sp>
        <p:nvSpPr>
          <p:cNvPr id="2194" name="Text Box 146"/>
          <p:cNvSpPr txBox="1">
            <a:spLocks noChangeArrowheads="1"/>
          </p:cNvSpPr>
          <p:nvPr/>
        </p:nvSpPr>
        <p:spPr bwMode="auto">
          <a:xfrm>
            <a:off x="5448555" y="685800"/>
            <a:ext cx="32575246" cy="4309082"/>
          </a:xfrm>
          <a:prstGeom prst="rect">
            <a:avLst/>
          </a:prstGeom>
          <a:solidFill>
            <a:schemeClr val="bg2">
              <a:lumMod val="75000"/>
            </a:schemeClr>
          </a:solidFill>
          <a:ln w="28575">
            <a:solidFill>
              <a:schemeClr val="tx1"/>
            </a:solidFill>
            <a:miter lim="800000"/>
            <a:headEnd/>
            <a:tailEnd/>
          </a:ln>
          <a:effectLst/>
        </p:spPr>
        <p:txBody>
          <a:bodyPr wrap="square" lIns="61170" tIns="30584" rIns="61170" bIns="30584">
            <a:spAutoFit/>
          </a:bodyPr>
          <a:lstStyle/>
          <a:p>
            <a:pPr algn="ctr" defTabSz="612775"/>
            <a:r>
              <a:rPr lang="en-US" sz="8800" b="1" dirty="0">
                <a:solidFill>
                  <a:schemeClr val="bg1"/>
                </a:solidFill>
                <a:effectLst/>
                <a:latin typeface="Arial" charset="0"/>
              </a:rPr>
              <a:t>Full STEAM Ahead: Evaluating the STEAM Community in Wayne &amp; Ontario Counties</a:t>
            </a:r>
            <a:endParaRPr lang="en-US" sz="7200" b="1" dirty="0">
              <a:solidFill>
                <a:schemeClr val="bg1"/>
              </a:solidFill>
              <a:effectLst/>
              <a:latin typeface="Arial" charset="0"/>
            </a:endParaRPr>
          </a:p>
          <a:p>
            <a:pPr algn="ctr" defTabSz="612775"/>
            <a:r>
              <a:rPr lang="en-US" sz="6000" b="1" dirty="0">
                <a:solidFill>
                  <a:schemeClr val="bg1"/>
                </a:solidFill>
                <a:effectLst/>
                <a:latin typeface="Arial" charset="0"/>
              </a:rPr>
              <a:t>Molly Bruce, Sasha Carey, Ellie Cook, Davis </a:t>
            </a:r>
            <a:r>
              <a:rPr lang="en-US" sz="6000" b="1" dirty="0" err="1">
                <a:solidFill>
                  <a:schemeClr val="bg1"/>
                </a:solidFill>
                <a:effectLst/>
                <a:latin typeface="Arial" charset="0"/>
              </a:rPr>
              <a:t>Moffly</a:t>
            </a:r>
            <a:r>
              <a:rPr lang="en-US" sz="6000" b="1" dirty="0">
                <a:solidFill>
                  <a:schemeClr val="bg1"/>
                </a:solidFill>
                <a:effectLst/>
                <a:latin typeface="Arial" charset="0"/>
              </a:rPr>
              <a:t> &amp; Lauren Proctor </a:t>
            </a:r>
            <a:endParaRPr lang="en-US" sz="5400" b="1" dirty="0">
              <a:solidFill>
                <a:schemeClr val="bg1"/>
              </a:solidFill>
              <a:effectLst/>
              <a:latin typeface="Arial" charset="0"/>
            </a:endParaRPr>
          </a:p>
          <a:p>
            <a:pPr algn="ctr" defTabSz="612775"/>
            <a:r>
              <a:rPr lang="en-US" sz="4000" b="1" i="1" dirty="0">
                <a:solidFill>
                  <a:schemeClr val="bg1"/>
                </a:solidFill>
                <a:effectLst/>
                <a:latin typeface="Arial" charset="0"/>
              </a:rPr>
              <a:t>Hobart &amp; William Smith Colleges</a:t>
            </a:r>
            <a:endParaRPr lang="en-US" sz="3600" b="1" dirty="0">
              <a:solidFill>
                <a:schemeClr val="bg1"/>
              </a:solidFill>
              <a:effectLst/>
              <a:latin typeface="Arial" charset="0"/>
            </a:endParaRPr>
          </a:p>
        </p:txBody>
      </p:sp>
      <p:sp>
        <p:nvSpPr>
          <p:cNvPr id="2195" name="Text Box 147"/>
          <p:cNvSpPr txBox="1">
            <a:spLocks noChangeArrowheads="1"/>
          </p:cNvSpPr>
          <p:nvPr/>
        </p:nvSpPr>
        <p:spPr bwMode="auto">
          <a:xfrm>
            <a:off x="1015828" y="18459838"/>
            <a:ext cx="10978149" cy="3527119"/>
          </a:xfrm>
          <a:prstGeom prst="rect">
            <a:avLst/>
          </a:prstGeom>
          <a:solidFill>
            <a:schemeClr val="bg1"/>
          </a:solidFill>
          <a:ln w="28575" cmpd="thinThick">
            <a:solidFill>
              <a:schemeClr val="tx1"/>
            </a:solidFill>
            <a:miter lim="800000"/>
            <a:headEnd/>
            <a:tailEnd/>
          </a:ln>
          <a:effectLst/>
        </p:spPr>
        <p:txBody>
          <a:bodyPr wrap="square" lIns="228600" tIns="100584" rIns="228600" bIns="100584" anchor="b">
            <a:spAutoFit/>
          </a:bodyPr>
          <a:lstStyle/>
          <a:p>
            <a:pPr marL="342900" indent="-342900">
              <a:buFont typeface="Arial" panose="020B0604020202020204" pitchFamily="34" charset="0"/>
              <a:buChar char="•"/>
            </a:pPr>
            <a:r>
              <a:rPr lang="en-US" dirty="0">
                <a:effectLst/>
              </a:rPr>
              <a:t>STEAM is an extension of STEM: Science, Technology, Engineering, Art &amp; Math</a:t>
            </a:r>
          </a:p>
          <a:p>
            <a:pPr marL="342900" indent="-342900">
              <a:buFont typeface="Arial" panose="020B0604020202020204" pitchFamily="34" charset="0"/>
              <a:buChar char="•"/>
            </a:pPr>
            <a:r>
              <a:rPr lang="en-US" dirty="0">
                <a:effectLst/>
              </a:rPr>
              <a:t>According to the New York State Department of Labor, STEM jobs offer competitive wages almost 60% higher than non-STEM careers </a:t>
            </a:r>
          </a:p>
          <a:p>
            <a:pPr marL="342900" indent="-342900">
              <a:buFont typeface="Arial" panose="020B0604020202020204" pitchFamily="34" charset="0"/>
              <a:buChar char="•"/>
            </a:pPr>
            <a:r>
              <a:rPr lang="en-US" dirty="0">
                <a:effectLst/>
              </a:rPr>
              <a:t>STEM careers target the 18-24 age range, with men dominating the field</a:t>
            </a:r>
          </a:p>
          <a:p>
            <a:pPr marL="342900" indent="-342900">
              <a:buFont typeface="Arial" panose="020B0604020202020204" pitchFamily="34" charset="0"/>
              <a:buChar char="•"/>
            </a:pPr>
            <a:r>
              <a:rPr lang="en-US" dirty="0">
                <a:effectLst/>
              </a:rPr>
              <a:t>From 2010 to 2015 in New York State, STEM job titles grew by 10.5% (or by 45,444) to 478,338 jobs.</a:t>
            </a:r>
          </a:p>
          <a:p>
            <a:pPr marL="342900" indent="-342900">
              <a:buFont typeface="Arial" panose="020B0604020202020204" pitchFamily="34" charset="0"/>
              <a:buChar char="•"/>
            </a:pPr>
            <a:r>
              <a:rPr lang="en-US" dirty="0">
                <a:effectLst/>
              </a:rPr>
              <a:t>In the Finger Lakes region specifically, increased by 7% (from 32,803 jobs to 35,238 jobs)</a:t>
            </a:r>
          </a:p>
          <a:p>
            <a:pPr marL="342900" indent="-342900">
              <a:buFont typeface="Arial" panose="020B0604020202020204" pitchFamily="34" charset="0"/>
              <a:buChar char="•"/>
            </a:pPr>
            <a:endParaRPr lang="en-US" dirty="0">
              <a:effectLst/>
            </a:endParaRPr>
          </a:p>
        </p:txBody>
      </p:sp>
      <p:sp>
        <p:nvSpPr>
          <p:cNvPr id="2198" name="Text Box 150"/>
          <p:cNvSpPr txBox="1">
            <a:spLocks noChangeArrowheads="1"/>
          </p:cNvSpPr>
          <p:nvPr/>
        </p:nvSpPr>
        <p:spPr bwMode="auto">
          <a:xfrm>
            <a:off x="13411200" y="7220308"/>
            <a:ext cx="15849600" cy="4635115"/>
          </a:xfrm>
          <a:prstGeom prst="rect">
            <a:avLst/>
          </a:prstGeom>
          <a:solidFill>
            <a:schemeClr val="bg1"/>
          </a:solidFill>
          <a:ln w="28575" cmpd="thinThick">
            <a:solidFill>
              <a:schemeClr val="tx1"/>
            </a:solidFill>
            <a:miter lim="800000"/>
            <a:headEnd/>
            <a:tailEnd/>
          </a:ln>
          <a:effectLst/>
        </p:spPr>
        <p:txBody>
          <a:bodyPr wrap="square" lIns="228600" tIns="100584" rIns="228600" bIns="100584">
            <a:spAutoFit/>
          </a:bodyPr>
          <a:lstStyle/>
          <a:p>
            <a:r>
              <a:rPr lang="en-US" dirty="0">
                <a:effectLst/>
              </a:rPr>
              <a:t>We reached out to 36 STEAM employers in Ontario and Wayne counties, including viticulture, graphic design, architecture, automotive and health care companies. While we only </a:t>
            </a:r>
            <a:r>
              <a:rPr lang="en-US">
                <a:effectLst/>
              </a:rPr>
              <a:t>got </a:t>
            </a:r>
            <a:r>
              <a:rPr lang="en-US" smtClean="0">
                <a:effectLst/>
              </a:rPr>
              <a:t>15 </a:t>
            </a:r>
            <a:r>
              <a:rPr lang="en-US" dirty="0">
                <a:effectLst/>
              </a:rPr>
              <a:t>survey responses, these 15 employers represent almost 5,000 jobs. The respondents indicated that they are willing to provide training for entry-level employees and have a flexible preferred education levels for entry positions. These companies include:</a:t>
            </a:r>
          </a:p>
          <a:p>
            <a:pPr marL="342900" indent="-342900">
              <a:buFont typeface="Arial" panose="020B0604020202020204" pitchFamily="34" charset="0"/>
              <a:buChar char="•"/>
            </a:pPr>
            <a:r>
              <a:rPr lang="en-US" dirty="0">
                <a:effectLst/>
              </a:rPr>
              <a:t>Ontario ARC</a:t>
            </a:r>
          </a:p>
          <a:p>
            <a:pPr marL="342900" indent="-342900">
              <a:buFont typeface="Arial" panose="020B0604020202020204" pitchFamily="34" charset="0"/>
              <a:buChar char="•"/>
            </a:pPr>
            <a:r>
              <a:rPr lang="en-US" dirty="0">
                <a:effectLst/>
              </a:rPr>
              <a:t>Van </a:t>
            </a:r>
            <a:r>
              <a:rPr lang="en-US" dirty="0" err="1">
                <a:effectLst/>
              </a:rPr>
              <a:t>Bortel</a:t>
            </a:r>
            <a:r>
              <a:rPr lang="en-US" dirty="0">
                <a:effectLst/>
              </a:rPr>
              <a:t> Group</a:t>
            </a:r>
          </a:p>
          <a:p>
            <a:pPr marL="342900" indent="-342900">
              <a:buFont typeface="Arial" panose="020B0604020202020204" pitchFamily="34" charset="0"/>
              <a:buChar char="•"/>
            </a:pPr>
            <a:r>
              <a:rPr lang="en-US" dirty="0">
                <a:effectLst/>
              </a:rPr>
              <a:t>Finger Lakes Viticulture and Wine Center</a:t>
            </a:r>
          </a:p>
          <a:p>
            <a:pPr marL="342900" indent="-342900">
              <a:buFont typeface="Arial" panose="020B0604020202020204" pitchFamily="34" charset="0"/>
              <a:buChar char="•"/>
            </a:pPr>
            <a:r>
              <a:rPr lang="en-US" dirty="0">
                <a:effectLst/>
              </a:rPr>
              <a:t>O’Connell Electric</a:t>
            </a:r>
          </a:p>
          <a:p>
            <a:pPr marL="342900" indent="-342900">
              <a:buFont typeface="Arial" panose="020B0604020202020204" pitchFamily="34" charset="0"/>
              <a:buChar char="•"/>
            </a:pPr>
            <a:r>
              <a:rPr lang="en-US" dirty="0">
                <a:effectLst/>
              </a:rPr>
              <a:t>In. Site: Architecture</a:t>
            </a:r>
          </a:p>
          <a:p>
            <a:pPr marL="342900" indent="-342900">
              <a:buFont typeface="Arial" panose="020B0604020202020204" pitchFamily="34" charset="0"/>
              <a:buChar char="•"/>
            </a:pPr>
            <a:r>
              <a:rPr lang="en-US" dirty="0" err="1">
                <a:effectLst/>
              </a:rPr>
              <a:t>SpaceVinyl</a:t>
            </a:r>
            <a:endParaRPr lang="en-US" dirty="0">
              <a:effectLst/>
            </a:endParaRPr>
          </a:p>
          <a:p>
            <a:pPr marL="342900" indent="-342900">
              <a:buFont typeface="Arial" panose="020B0604020202020204" pitchFamily="34" charset="0"/>
              <a:buChar char="•"/>
            </a:pPr>
            <a:r>
              <a:rPr lang="en-US" dirty="0" err="1">
                <a:effectLst/>
              </a:rPr>
              <a:t>Pettinger</a:t>
            </a:r>
            <a:r>
              <a:rPr lang="en-US" dirty="0">
                <a:effectLst/>
              </a:rPr>
              <a:t> Sheet &amp; Metal Fabrication</a:t>
            </a:r>
          </a:p>
          <a:p>
            <a:r>
              <a:rPr lang="en-US" dirty="0">
                <a:effectLst/>
              </a:rPr>
              <a:t> </a:t>
            </a:r>
          </a:p>
        </p:txBody>
      </p:sp>
      <p:pic>
        <p:nvPicPr>
          <p:cNvPr id="14" name="Picture 13">
            <a:extLst>
              <a:ext uri="{FF2B5EF4-FFF2-40B4-BE49-F238E27FC236}">
                <a16:creationId xmlns:a16="http://schemas.microsoft.com/office/drawing/2014/main" xmlns="" id="{18246EBB-26C6-F345-8171-AB750500D808}"/>
              </a:ext>
            </a:extLst>
          </p:cNvPr>
          <p:cNvPicPr>
            <a:picLocks noChangeAspect="1"/>
          </p:cNvPicPr>
          <p:nvPr/>
        </p:nvPicPr>
        <p:blipFill rotWithShape="1">
          <a:blip r:embed="rId2">
            <a:extLst>
              <a:ext uri="{28A0092B-C50C-407E-A947-70E740481C1C}">
                <a14:useLocalDpi xmlns:a14="http://schemas.microsoft.com/office/drawing/2010/main" val="0"/>
              </a:ext>
            </a:extLst>
          </a:blip>
          <a:srcRect l="49762" r="23897" b="38223"/>
          <a:stretch/>
        </p:blipFill>
        <p:spPr>
          <a:xfrm>
            <a:off x="38385880" y="685800"/>
            <a:ext cx="4590102" cy="4334767"/>
          </a:xfrm>
          <a:prstGeom prst="rect">
            <a:avLst/>
          </a:prstGeom>
          <a:ln w="28575">
            <a:noFill/>
          </a:ln>
        </p:spPr>
      </p:pic>
      <p:sp>
        <p:nvSpPr>
          <p:cNvPr id="2199" name="Text Box 151"/>
          <p:cNvSpPr txBox="1">
            <a:spLocks noChangeArrowheads="1"/>
          </p:cNvSpPr>
          <p:nvPr/>
        </p:nvSpPr>
        <p:spPr bwMode="auto">
          <a:xfrm>
            <a:off x="13380105" y="14237822"/>
            <a:ext cx="15773400" cy="2049792"/>
          </a:xfrm>
          <a:prstGeom prst="rect">
            <a:avLst/>
          </a:prstGeom>
          <a:solidFill>
            <a:schemeClr val="bg1"/>
          </a:solidFill>
          <a:ln w="28575" cmpd="thinThick">
            <a:solidFill>
              <a:schemeClr val="tx1"/>
            </a:solidFill>
            <a:miter lim="800000"/>
            <a:headEnd/>
            <a:tailEnd/>
          </a:ln>
          <a:effectLst/>
        </p:spPr>
        <p:txBody>
          <a:bodyPr lIns="228600" tIns="100584" rIns="228600" bIns="100584">
            <a:spAutoFit/>
          </a:bodyPr>
          <a:lstStyle/>
          <a:p>
            <a:r>
              <a:rPr lang="en-US" b="1" dirty="0">
                <a:effectLst/>
              </a:rPr>
              <a:t>Research Questions: </a:t>
            </a:r>
            <a:r>
              <a:rPr lang="en-US" dirty="0">
                <a:effectLst/>
              </a:rPr>
              <a:t>What do STEAM employers look for in current and future employees? How do these skills match up with the skills they’re learning in high school and at FLCC?</a:t>
            </a:r>
          </a:p>
          <a:p>
            <a:endParaRPr lang="en-US" dirty="0">
              <a:effectLst/>
            </a:endParaRPr>
          </a:p>
          <a:p>
            <a:r>
              <a:rPr lang="en-US" b="1" dirty="0">
                <a:effectLst/>
              </a:rPr>
              <a:t>Parameters: </a:t>
            </a:r>
            <a:r>
              <a:rPr lang="en-US" dirty="0">
                <a:effectLst/>
              </a:rPr>
              <a:t>Ontario County, Wayne County</a:t>
            </a:r>
          </a:p>
          <a:p>
            <a:pPr marL="342900" indent="-342900">
              <a:buFont typeface="Arial" panose="020B0604020202020204" pitchFamily="34" charset="0"/>
              <a:buChar char="•"/>
            </a:pPr>
            <a:r>
              <a:rPr lang="en-US" dirty="0">
                <a:effectLst/>
              </a:rPr>
              <a:t>Geneva, Canandaigua, Victor, Clifton</a:t>
            </a:r>
            <a:r>
              <a:rPr lang="en-US">
                <a:effectLst/>
              </a:rPr>
              <a:t>, and Farmington</a:t>
            </a:r>
            <a:r>
              <a:rPr lang="en-US" dirty="0">
                <a:effectLst/>
              </a:rPr>
              <a:t>. </a:t>
            </a:r>
          </a:p>
        </p:txBody>
      </p:sp>
      <p:sp>
        <p:nvSpPr>
          <p:cNvPr id="2200" name="Text Box 152"/>
          <p:cNvSpPr txBox="1">
            <a:spLocks noChangeArrowheads="1"/>
          </p:cNvSpPr>
          <p:nvPr/>
        </p:nvSpPr>
        <p:spPr bwMode="auto">
          <a:xfrm>
            <a:off x="30480000" y="27393880"/>
            <a:ext cx="12039600" cy="4304255"/>
          </a:xfrm>
          <a:prstGeom prst="rect">
            <a:avLst/>
          </a:prstGeom>
          <a:solidFill>
            <a:schemeClr val="bg1"/>
          </a:solidFill>
          <a:ln w="28575" cmpd="thinThick">
            <a:solidFill>
              <a:schemeClr val="tx1"/>
            </a:solidFill>
            <a:miter lim="800000"/>
            <a:headEnd/>
            <a:tailEnd/>
          </a:ln>
          <a:effectLst/>
        </p:spPr>
        <p:txBody>
          <a:bodyPr lIns="228600" tIns="100584" rIns="228600" bIns="100584" anchor="ctr" anchorCtr="1">
            <a:spAutoFit/>
          </a:bodyPr>
          <a:lstStyle/>
          <a:p>
            <a:r>
              <a:rPr lang="en-US" sz="2050" dirty="0">
                <a:effectLst/>
              </a:rPr>
              <a:t>Bailey, C. (2015, March 31). An artist's argument for STEAM education. Retrieved from 	http://www.modeldmedia.com/features/artsinSTEM033115.aspx </a:t>
            </a:r>
          </a:p>
          <a:p>
            <a:r>
              <a:rPr lang="en-US" sz="2050" dirty="0" err="1">
                <a:effectLst/>
              </a:rPr>
              <a:t>Egley</a:t>
            </a:r>
            <a:r>
              <a:rPr lang="en-US" sz="2050" dirty="0">
                <a:effectLst/>
              </a:rPr>
              <a:t>, E. (2015, October 28). What is STEAM? Retrieved from http://</a:t>
            </a:r>
            <a:r>
              <a:rPr lang="en-US" sz="2050" dirty="0" err="1">
                <a:effectLst/>
              </a:rPr>
              <a:t>edu.stemjobs.com</a:t>
            </a:r>
            <a:r>
              <a:rPr lang="en-US" sz="2050" dirty="0">
                <a:effectLst/>
              </a:rPr>
              <a:t>/what-is-steam/</a:t>
            </a:r>
          </a:p>
          <a:p>
            <a:r>
              <a:rPr lang="en-US" sz="2050" dirty="0">
                <a:effectLst/>
              </a:rPr>
              <a:t>	Geneva, NY. (</a:t>
            </a:r>
            <a:r>
              <a:rPr lang="en-US" sz="2050" dirty="0" err="1">
                <a:effectLst/>
              </a:rPr>
              <a:t>n.d.</a:t>
            </a:r>
            <a:r>
              <a:rPr lang="en-US" sz="2050" dirty="0">
                <a:effectLst/>
              </a:rPr>
              <a:t>). Retrieved from https://datausa.io/profile/geo/geneva-ny/</a:t>
            </a:r>
          </a:p>
          <a:p>
            <a:r>
              <a:rPr lang="en-US" sz="2050" dirty="0">
                <a:effectLst/>
              </a:rPr>
              <a:t>HWS: Geneva 2020. (</a:t>
            </a:r>
            <a:r>
              <a:rPr lang="en-US" sz="2050" dirty="0" err="1">
                <a:effectLst/>
              </a:rPr>
              <a:t>n.d.</a:t>
            </a:r>
            <a:r>
              <a:rPr lang="en-US" sz="2050" dirty="0">
                <a:effectLst/>
              </a:rPr>
              <a:t>). Retrieved March 15, 2018, from 	http://www.hws.edu/about/geneva2020_priorities.aspx </a:t>
            </a:r>
          </a:p>
          <a:p>
            <a:r>
              <a:rPr lang="en-US" sz="2050" dirty="0">
                <a:effectLst/>
              </a:rPr>
              <a:t>Jacobs, P. (2014, July 09). Science And Math Majors Earn The Most Money After Graduation. Retrieved from 	http://www.businessinsider.com/stem-majors-earn-a-lot-more-money-after-graduation-2014-7</a:t>
            </a:r>
          </a:p>
          <a:p>
            <a:r>
              <a:rPr lang="en-US" sz="2050" dirty="0">
                <a:effectLst/>
              </a:rPr>
              <a:t>SUNY. (</a:t>
            </a:r>
            <a:r>
              <a:rPr lang="en-US" sz="2050" dirty="0" err="1">
                <a:effectLst/>
              </a:rPr>
              <a:t>n.d.</a:t>
            </a:r>
            <a:r>
              <a:rPr lang="en-US" sz="2050" dirty="0">
                <a:effectLst/>
              </a:rPr>
              <a:t>). Finger Lakes Community College. Retrieved from https://www.suny.edu/campuses/finger-lakes/</a:t>
            </a:r>
          </a:p>
          <a:p>
            <a:r>
              <a:rPr lang="en-US" sz="2050" dirty="0">
                <a:effectLst/>
              </a:rPr>
              <a:t>Tkaczyk, J. M. (2013). HIRE EDUCATION: STEM and the TRANSPORTATION INDUSTRY. </a:t>
            </a:r>
            <a:r>
              <a:rPr lang="en-US" sz="2050" i="1" dirty="0">
                <a:effectLst/>
              </a:rPr>
              <a:t>Career 	Planning and Adult Development Journal,</a:t>
            </a:r>
            <a:r>
              <a:rPr lang="en-US" sz="2050" dirty="0">
                <a:effectLst/>
              </a:rPr>
              <a:t>156-161.</a:t>
            </a:r>
          </a:p>
          <a:p>
            <a:endParaRPr lang="en-US" sz="2050" dirty="0">
              <a:effectLst/>
            </a:endParaRPr>
          </a:p>
          <a:p>
            <a:endParaRPr lang="en-US" sz="2050" dirty="0">
              <a:effectLst/>
            </a:endParaRPr>
          </a:p>
        </p:txBody>
      </p:sp>
      <p:sp>
        <p:nvSpPr>
          <p:cNvPr id="2202" name="Rectangle 154"/>
          <p:cNvSpPr>
            <a:spLocks noChangeArrowheads="1"/>
          </p:cNvSpPr>
          <p:nvPr/>
        </p:nvSpPr>
        <p:spPr bwMode="auto">
          <a:xfrm>
            <a:off x="13411200" y="27889200"/>
            <a:ext cx="7315200" cy="3771900"/>
          </a:xfrm>
          <a:prstGeom prst="rect">
            <a:avLst/>
          </a:prstGeom>
          <a:solidFill>
            <a:schemeClr val="bg1"/>
          </a:solidFill>
          <a:ln w="28575">
            <a:solidFill>
              <a:schemeClr val="tx1"/>
            </a:solidFill>
            <a:miter lim="800000"/>
            <a:headEnd/>
            <a:tailEnd/>
          </a:ln>
          <a:effectLst/>
        </p:spPr>
        <p:txBody>
          <a:bodyPr wrap="none" anchor="ctr"/>
          <a:lstStyle/>
          <a:p>
            <a:pPr algn="ctr"/>
            <a:endParaRPr lang="en-US" sz="4400" dirty="0">
              <a:solidFill>
                <a:srgbClr val="FF0000"/>
              </a:solidFill>
              <a:effectLst/>
            </a:endParaRPr>
          </a:p>
        </p:txBody>
      </p:sp>
      <p:sp>
        <p:nvSpPr>
          <p:cNvPr id="2203" name="Rectangle 155"/>
          <p:cNvSpPr>
            <a:spLocks noChangeArrowheads="1"/>
          </p:cNvSpPr>
          <p:nvPr/>
        </p:nvSpPr>
        <p:spPr bwMode="auto">
          <a:xfrm>
            <a:off x="21945600" y="27889200"/>
            <a:ext cx="7315200" cy="3771900"/>
          </a:xfrm>
          <a:prstGeom prst="rect">
            <a:avLst/>
          </a:prstGeom>
          <a:solidFill>
            <a:schemeClr val="bg1"/>
          </a:solidFill>
          <a:ln w="28575">
            <a:solidFill>
              <a:schemeClr val="tx1"/>
            </a:solidFill>
            <a:miter lim="800000"/>
            <a:headEnd/>
            <a:tailEnd/>
          </a:ln>
          <a:effectLst/>
        </p:spPr>
        <p:txBody>
          <a:bodyPr wrap="none" anchor="ctr"/>
          <a:lstStyle/>
          <a:p>
            <a:pPr algn="ctr"/>
            <a:endParaRPr lang="en-US" sz="4400" dirty="0">
              <a:solidFill>
                <a:srgbClr val="FF0000"/>
              </a:solidFill>
              <a:effectLst/>
            </a:endParaRPr>
          </a:p>
        </p:txBody>
      </p:sp>
      <p:sp>
        <p:nvSpPr>
          <p:cNvPr id="2204" name="Text Box 156"/>
          <p:cNvSpPr txBox="1">
            <a:spLocks noChangeArrowheads="1"/>
          </p:cNvSpPr>
          <p:nvPr/>
        </p:nvSpPr>
        <p:spPr bwMode="auto">
          <a:xfrm>
            <a:off x="30327978" y="7188236"/>
            <a:ext cx="12039600" cy="5435334"/>
          </a:xfrm>
          <a:prstGeom prst="rect">
            <a:avLst/>
          </a:prstGeom>
          <a:solidFill>
            <a:schemeClr val="bg1"/>
          </a:solidFill>
          <a:ln w="28575" cmpd="thinThick">
            <a:solidFill>
              <a:schemeClr val="tx1"/>
            </a:solidFill>
            <a:miter lim="800000"/>
            <a:headEnd/>
            <a:tailEnd/>
          </a:ln>
          <a:effectLst/>
        </p:spPr>
        <p:txBody>
          <a:bodyPr lIns="228600" tIns="100584" rIns="228600" bIns="100584">
            <a:spAutoFit/>
          </a:bodyPr>
          <a:lstStyle/>
          <a:p>
            <a:r>
              <a:rPr lang="en-US" b="1" u="sng" dirty="0">
                <a:effectLst/>
              </a:rPr>
              <a:t>GENEVA 2020</a:t>
            </a:r>
          </a:p>
          <a:p>
            <a:pPr marL="342900" indent="-342900">
              <a:buFont typeface="Arial" panose="020B0604020202020204" pitchFamily="34" charset="0"/>
              <a:buChar char="•"/>
            </a:pPr>
            <a:r>
              <a:rPr lang="en-US" dirty="0">
                <a:effectLst/>
              </a:rPr>
              <a:t>Encourage STEAM career opportunities throughout high school to maintain interest and limit the students who lose interest over the years.</a:t>
            </a:r>
          </a:p>
          <a:p>
            <a:pPr marL="342900" indent="-342900">
              <a:buFont typeface="Arial" panose="020B0604020202020204" pitchFamily="34" charset="0"/>
              <a:buChar char="•"/>
            </a:pPr>
            <a:r>
              <a:rPr lang="en-US" dirty="0">
                <a:effectLst/>
              </a:rPr>
              <a:t>Encourage literacy and writing skills, and link it with science courses. </a:t>
            </a:r>
          </a:p>
          <a:p>
            <a:pPr marL="342900" indent="-342900">
              <a:buFont typeface="Arial" panose="020B0604020202020204" pitchFamily="34" charset="0"/>
              <a:buChar char="•"/>
            </a:pPr>
            <a:r>
              <a:rPr lang="en-US" dirty="0">
                <a:effectLst/>
              </a:rPr>
              <a:t>Stress experiential learning and internship opportunities</a:t>
            </a:r>
          </a:p>
          <a:p>
            <a:pPr marL="342900" indent="-342900">
              <a:buFont typeface="Arial" panose="020B0604020202020204" pitchFamily="34" charset="0"/>
              <a:buChar char="•"/>
            </a:pPr>
            <a:r>
              <a:rPr lang="en-US" dirty="0">
                <a:effectLst/>
              </a:rPr>
              <a:t>Highlight the Gemini Program</a:t>
            </a:r>
            <a:r>
              <a:rPr lang="en-US" dirty="0"/>
              <a:t/>
            </a:r>
            <a:br>
              <a:rPr lang="en-US" dirty="0"/>
            </a:br>
            <a:endParaRPr lang="en-US" b="1" u="sng" dirty="0">
              <a:effectLst/>
            </a:endParaRPr>
          </a:p>
          <a:p>
            <a:r>
              <a:rPr lang="en-US" b="1" u="sng" dirty="0">
                <a:effectLst/>
              </a:rPr>
              <a:t>FLCC</a:t>
            </a:r>
          </a:p>
          <a:p>
            <a:pPr marL="342900" indent="-342900">
              <a:buFont typeface="Arial" panose="020B0604020202020204" pitchFamily="34" charset="0"/>
              <a:buChar char="•"/>
            </a:pPr>
            <a:r>
              <a:rPr lang="en-US" dirty="0">
                <a:effectLst/>
              </a:rPr>
              <a:t>Employers want candidates with literacy and interpersonal skills even within tech jobs. If FLCC and Geneva highlight this, their students will stand out.</a:t>
            </a:r>
            <a:endParaRPr lang="en-US" sz="1400" dirty="0">
              <a:effectLst/>
            </a:endParaRPr>
          </a:p>
          <a:p>
            <a:pPr marL="342900" indent="-342900">
              <a:buFont typeface="Arial" panose="020B0604020202020204" pitchFamily="34" charset="0"/>
              <a:buChar char="•"/>
            </a:pPr>
            <a:r>
              <a:rPr lang="en-US" dirty="0">
                <a:effectLst/>
              </a:rPr>
              <a:t>Continue to push students towards higher education - jobs in this area need high level workers.</a:t>
            </a:r>
            <a:endParaRPr lang="en-US" sz="1400" dirty="0">
              <a:effectLst/>
            </a:endParaRPr>
          </a:p>
          <a:p>
            <a:pPr marL="342900" indent="-342900">
              <a:buFont typeface="Arial" panose="020B0604020202020204" pitchFamily="34" charset="0"/>
              <a:buChar char="•"/>
            </a:pPr>
            <a:r>
              <a:rPr lang="en-US" dirty="0">
                <a:effectLst/>
              </a:rPr>
              <a:t>Continue to provide students with internships opportunities</a:t>
            </a:r>
            <a:endParaRPr lang="en-US" sz="1400" dirty="0">
              <a:effectLst/>
            </a:endParaRPr>
          </a:p>
          <a:p>
            <a:r>
              <a:rPr lang="en-US" sz="1400" dirty="0"/>
              <a:t/>
            </a:r>
            <a:br>
              <a:rPr lang="en-US" sz="1400" dirty="0"/>
            </a:br>
            <a:endParaRPr lang="en-US" sz="1400" dirty="0">
              <a:solidFill>
                <a:srgbClr val="FF0000"/>
              </a:solidFill>
              <a:effectLst/>
            </a:endParaRPr>
          </a:p>
        </p:txBody>
      </p:sp>
      <p:sp>
        <p:nvSpPr>
          <p:cNvPr id="2209" name="Text Box 161"/>
          <p:cNvSpPr txBox="1">
            <a:spLocks noChangeArrowheads="1"/>
          </p:cNvSpPr>
          <p:nvPr/>
        </p:nvSpPr>
        <p:spPr bwMode="auto">
          <a:xfrm>
            <a:off x="1015826" y="7391399"/>
            <a:ext cx="11066466" cy="5029009"/>
          </a:xfrm>
          <a:prstGeom prst="rect">
            <a:avLst/>
          </a:prstGeom>
          <a:solidFill>
            <a:schemeClr val="bg1"/>
          </a:solidFill>
          <a:ln w="28575" cmpd="thinThick">
            <a:solidFill>
              <a:schemeClr val="tx1"/>
            </a:solidFill>
            <a:miter lim="800000"/>
            <a:headEnd/>
            <a:tailEnd/>
          </a:ln>
          <a:effectLst/>
        </p:spPr>
        <p:txBody>
          <a:bodyPr wrap="square" lIns="228600" tIns="100584" rIns="228600" bIns="100584" anchor="ctr" anchorCtr="1">
            <a:spAutoFit/>
          </a:bodyPr>
          <a:lstStyle/>
          <a:p>
            <a:pPr defTabSz="612775"/>
            <a:r>
              <a:rPr lang="en-US" sz="2800" b="1" u="sng" dirty="0">
                <a:effectLst/>
              </a:rPr>
              <a:t>Geneva 2020</a:t>
            </a:r>
            <a:endParaRPr lang="en-US" dirty="0">
              <a:effectLst/>
            </a:endParaRPr>
          </a:p>
          <a:p>
            <a:pPr marL="342900" indent="-342900">
              <a:buFont typeface="Arial" panose="020B0604020202020204" pitchFamily="34" charset="0"/>
              <a:buChar char="•"/>
            </a:pPr>
            <a:r>
              <a:rPr lang="en-US" dirty="0">
                <a:effectLst/>
              </a:rPr>
              <a:t>“Cradle to Career” </a:t>
            </a:r>
          </a:p>
          <a:p>
            <a:pPr marL="342900" indent="-342900">
              <a:buFont typeface="Arial" panose="020B0604020202020204" pitchFamily="34" charset="0"/>
              <a:buChar char="•"/>
            </a:pPr>
            <a:r>
              <a:rPr lang="en-US" dirty="0">
                <a:effectLst/>
              </a:rPr>
              <a:t>Collective Impact Initiative </a:t>
            </a:r>
          </a:p>
          <a:p>
            <a:pPr marL="342900" indent="-342900">
              <a:buFont typeface="Arial" panose="020B0604020202020204" pitchFamily="34" charset="0"/>
              <a:buChar char="•"/>
            </a:pPr>
            <a:r>
              <a:rPr lang="en-US" dirty="0">
                <a:effectLst/>
              </a:rPr>
              <a:t>Goals: improve student success through writing and literacy </a:t>
            </a:r>
          </a:p>
          <a:p>
            <a:pPr marL="342900" indent="-342900">
              <a:buFont typeface="Arial" panose="020B0604020202020204" pitchFamily="34" charset="0"/>
              <a:buChar char="•"/>
            </a:pPr>
            <a:r>
              <a:rPr lang="en-US" dirty="0">
                <a:effectLst/>
              </a:rPr>
              <a:t>Graduation Rates:  Since 2011, they’ve improved graduation rates from 70.7% to 84.9%</a:t>
            </a:r>
            <a:endParaRPr lang="en-US" sz="2800" dirty="0">
              <a:effectLst/>
            </a:endParaRPr>
          </a:p>
          <a:p>
            <a:pPr marL="342900" indent="-342900">
              <a:buFont typeface="Arial" panose="020B0604020202020204" pitchFamily="34" charset="0"/>
              <a:buChar char="•"/>
            </a:pPr>
            <a:endParaRPr lang="en-US" sz="2800" dirty="0">
              <a:effectLst/>
            </a:endParaRPr>
          </a:p>
          <a:p>
            <a:pPr defTabSz="612775"/>
            <a:r>
              <a:rPr lang="en-US" sz="2800" b="1" u="sng" dirty="0">
                <a:effectLst/>
              </a:rPr>
              <a:t>FLCC</a:t>
            </a:r>
          </a:p>
          <a:p>
            <a:pPr marL="342900" indent="-342900">
              <a:buFont typeface="Arial" panose="020B0604020202020204" pitchFamily="34" charset="0"/>
              <a:buChar char="•"/>
            </a:pPr>
            <a:r>
              <a:rPr lang="en-US" dirty="0">
                <a:effectLst/>
              </a:rPr>
              <a:t>Main campus in Canandaigua; Campus centers in Geneva, Newark, and Victor featuring a Viticulture center</a:t>
            </a:r>
          </a:p>
          <a:p>
            <a:pPr marL="342900" indent="-342900">
              <a:buFont typeface="Arial" panose="020B0604020202020204" pitchFamily="34" charset="0"/>
              <a:buChar char="•"/>
            </a:pPr>
            <a:r>
              <a:rPr lang="en-US" dirty="0">
                <a:effectLst/>
              </a:rPr>
              <a:t>Provide many associates degrees and specialty certifications: many STEAM related</a:t>
            </a:r>
          </a:p>
          <a:p>
            <a:pPr defTabSz="612775"/>
            <a:endParaRPr lang="en-US" sz="2800" b="1" u="sng" dirty="0">
              <a:effectLst/>
            </a:endParaRPr>
          </a:p>
        </p:txBody>
      </p:sp>
      <p:sp>
        <p:nvSpPr>
          <p:cNvPr id="2210" name="Text Box 162"/>
          <p:cNvSpPr txBox="1">
            <a:spLocks noChangeArrowheads="1"/>
          </p:cNvSpPr>
          <p:nvPr/>
        </p:nvSpPr>
        <p:spPr bwMode="auto">
          <a:xfrm>
            <a:off x="1015829" y="17151902"/>
            <a:ext cx="11007725" cy="833437"/>
          </a:xfrm>
          <a:prstGeom prst="rect">
            <a:avLst/>
          </a:prstGeom>
          <a:solidFill>
            <a:schemeClr val="bg2">
              <a:lumMod val="75000"/>
            </a:schemeClr>
          </a:solidFill>
          <a:ln w="28575">
            <a:solidFill>
              <a:schemeClr val="tx1"/>
            </a:solidFill>
            <a:miter lim="800000"/>
            <a:headEnd/>
            <a:tailEnd/>
          </a:ln>
          <a:effectLst/>
        </p:spPr>
        <p:txBody>
          <a:bodyPr>
            <a:spAutoFit/>
          </a:bodyPr>
          <a:lstStyle/>
          <a:p>
            <a:r>
              <a:rPr lang="en-US" sz="4800" b="1" dirty="0">
                <a:solidFill>
                  <a:schemeClr val="bg1"/>
                </a:solidFill>
                <a:effectLst/>
              </a:rPr>
              <a:t>WHAT IS STEAM?</a:t>
            </a:r>
            <a:endParaRPr lang="en-US" sz="3600" b="1" dirty="0">
              <a:solidFill>
                <a:schemeClr val="bg1"/>
              </a:solidFill>
              <a:effectLst/>
            </a:endParaRPr>
          </a:p>
        </p:txBody>
      </p:sp>
      <p:sp>
        <p:nvSpPr>
          <p:cNvPr id="2211" name="Text Box 163"/>
          <p:cNvSpPr txBox="1">
            <a:spLocks noChangeArrowheads="1"/>
          </p:cNvSpPr>
          <p:nvPr/>
        </p:nvSpPr>
        <p:spPr bwMode="auto">
          <a:xfrm>
            <a:off x="1015825" y="5949167"/>
            <a:ext cx="11019049" cy="827871"/>
          </a:xfrm>
          <a:prstGeom prst="rect">
            <a:avLst/>
          </a:prstGeom>
          <a:solidFill>
            <a:schemeClr val="bg2">
              <a:lumMod val="75000"/>
            </a:schemeClr>
          </a:solidFill>
          <a:ln w="28575">
            <a:solidFill>
              <a:schemeClr val="tx1"/>
            </a:solidFill>
            <a:miter lim="800000"/>
            <a:headEnd/>
            <a:tailEnd/>
          </a:ln>
          <a:effectLst/>
        </p:spPr>
        <p:txBody>
          <a:bodyPr wrap="square">
            <a:spAutoFit/>
          </a:bodyPr>
          <a:lstStyle/>
          <a:p>
            <a:r>
              <a:rPr lang="en-US" sz="4800" b="1" dirty="0">
                <a:solidFill>
                  <a:schemeClr val="bg1"/>
                </a:solidFill>
                <a:effectLst/>
              </a:rPr>
              <a:t>CLIENTS</a:t>
            </a:r>
            <a:endParaRPr lang="en-US" sz="3600" b="1" dirty="0">
              <a:solidFill>
                <a:schemeClr val="bg1"/>
              </a:solidFill>
              <a:effectLst/>
            </a:endParaRPr>
          </a:p>
        </p:txBody>
      </p:sp>
      <p:sp>
        <p:nvSpPr>
          <p:cNvPr id="2212" name="Text Box 164"/>
          <p:cNvSpPr txBox="1">
            <a:spLocks noChangeArrowheads="1"/>
          </p:cNvSpPr>
          <p:nvPr/>
        </p:nvSpPr>
        <p:spPr bwMode="auto">
          <a:xfrm>
            <a:off x="13411200" y="13013666"/>
            <a:ext cx="15849600" cy="833438"/>
          </a:xfrm>
          <a:prstGeom prst="rect">
            <a:avLst/>
          </a:prstGeom>
          <a:solidFill>
            <a:schemeClr val="bg2">
              <a:lumMod val="75000"/>
            </a:schemeClr>
          </a:solidFill>
          <a:ln w="28575">
            <a:solidFill>
              <a:schemeClr val="tx1"/>
            </a:solidFill>
            <a:miter lim="800000"/>
            <a:headEnd/>
            <a:tailEnd/>
          </a:ln>
          <a:effectLst/>
        </p:spPr>
        <p:txBody>
          <a:bodyPr>
            <a:spAutoFit/>
          </a:bodyPr>
          <a:lstStyle/>
          <a:p>
            <a:r>
              <a:rPr lang="en-US" sz="4800" b="1" dirty="0">
                <a:solidFill>
                  <a:schemeClr val="bg1"/>
                </a:solidFill>
                <a:effectLst/>
              </a:rPr>
              <a:t>MATERIALS AND METHODS</a:t>
            </a:r>
            <a:endParaRPr lang="en-US" sz="3600" b="1" dirty="0">
              <a:solidFill>
                <a:schemeClr val="bg1"/>
              </a:solidFill>
              <a:effectLst/>
            </a:endParaRPr>
          </a:p>
        </p:txBody>
      </p:sp>
      <p:sp>
        <p:nvSpPr>
          <p:cNvPr id="2213" name="Text Box 165"/>
          <p:cNvSpPr txBox="1">
            <a:spLocks noChangeArrowheads="1"/>
          </p:cNvSpPr>
          <p:nvPr/>
        </p:nvSpPr>
        <p:spPr bwMode="auto">
          <a:xfrm>
            <a:off x="13350288" y="5943600"/>
            <a:ext cx="15910512" cy="833438"/>
          </a:xfrm>
          <a:prstGeom prst="rect">
            <a:avLst/>
          </a:prstGeom>
          <a:solidFill>
            <a:schemeClr val="bg2">
              <a:lumMod val="75000"/>
            </a:schemeClr>
          </a:solidFill>
          <a:ln w="28575">
            <a:solidFill>
              <a:schemeClr val="tx1"/>
            </a:solidFill>
            <a:miter lim="800000"/>
            <a:headEnd/>
            <a:tailEnd/>
          </a:ln>
          <a:effectLst/>
        </p:spPr>
        <p:txBody>
          <a:bodyPr wrap="square">
            <a:spAutoFit/>
          </a:bodyPr>
          <a:lstStyle/>
          <a:p>
            <a:r>
              <a:rPr lang="en-US" sz="4800" b="1" dirty="0">
                <a:solidFill>
                  <a:schemeClr val="bg1"/>
                </a:solidFill>
                <a:effectLst/>
              </a:rPr>
              <a:t>RESPONDENTS</a:t>
            </a:r>
            <a:endParaRPr lang="en-US" sz="3600" b="1" dirty="0">
              <a:solidFill>
                <a:schemeClr val="bg1"/>
              </a:solidFill>
              <a:effectLst/>
            </a:endParaRPr>
          </a:p>
        </p:txBody>
      </p:sp>
      <p:sp>
        <p:nvSpPr>
          <p:cNvPr id="2214" name="Text Box 166"/>
          <p:cNvSpPr txBox="1">
            <a:spLocks noChangeArrowheads="1"/>
          </p:cNvSpPr>
          <p:nvPr/>
        </p:nvSpPr>
        <p:spPr bwMode="auto">
          <a:xfrm>
            <a:off x="30327600" y="5923722"/>
            <a:ext cx="12039600" cy="833437"/>
          </a:xfrm>
          <a:prstGeom prst="rect">
            <a:avLst/>
          </a:prstGeom>
          <a:solidFill>
            <a:schemeClr val="bg2">
              <a:lumMod val="75000"/>
            </a:schemeClr>
          </a:solidFill>
          <a:ln w="28575">
            <a:solidFill>
              <a:schemeClr val="tx1"/>
            </a:solidFill>
            <a:miter lim="800000"/>
            <a:headEnd/>
            <a:tailEnd/>
          </a:ln>
          <a:effectLst/>
        </p:spPr>
        <p:txBody>
          <a:bodyPr>
            <a:spAutoFit/>
          </a:bodyPr>
          <a:lstStyle/>
          <a:p>
            <a:r>
              <a:rPr lang="en-US" sz="4800" b="1" dirty="0">
                <a:solidFill>
                  <a:schemeClr val="bg1"/>
                </a:solidFill>
                <a:effectLst/>
              </a:rPr>
              <a:t>PRELIMINARY RECOMMENDATIONS</a:t>
            </a:r>
            <a:endParaRPr lang="en-US" sz="3600" b="1" dirty="0">
              <a:solidFill>
                <a:schemeClr val="bg1"/>
              </a:solidFill>
              <a:effectLst/>
            </a:endParaRPr>
          </a:p>
        </p:txBody>
      </p:sp>
      <p:sp>
        <p:nvSpPr>
          <p:cNvPr id="2215" name="Text Box 167"/>
          <p:cNvSpPr txBox="1">
            <a:spLocks noChangeArrowheads="1"/>
          </p:cNvSpPr>
          <p:nvPr/>
        </p:nvSpPr>
        <p:spPr bwMode="auto">
          <a:xfrm>
            <a:off x="30480000" y="26065914"/>
            <a:ext cx="12039600" cy="833438"/>
          </a:xfrm>
          <a:prstGeom prst="rect">
            <a:avLst/>
          </a:prstGeom>
          <a:solidFill>
            <a:schemeClr val="bg2">
              <a:lumMod val="75000"/>
            </a:schemeClr>
          </a:solidFill>
          <a:ln w="28575">
            <a:solidFill>
              <a:schemeClr val="tx1"/>
            </a:solidFill>
            <a:miter lim="800000"/>
            <a:headEnd/>
            <a:tailEnd/>
          </a:ln>
          <a:effectLst/>
        </p:spPr>
        <p:txBody>
          <a:bodyPr>
            <a:spAutoFit/>
          </a:bodyPr>
          <a:lstStyle/>
          <a:p>
            <a:r>
              <a:rPr lang="en-US" sz="4800" b="1" dirty="0">
                <a:solidFill>
                  <a:schemeClr val="bg1"/>
                </a:solidFill>
                <a:effectLst/>
              </a:rPr>
              <a:t>BIBLIOGRAPHY</a:t>
            </a:r>
            <a:endParaRPr lang="en-US" sz="3600" b="1" dirty="0">
              <a:solidFill>
                <a:schemeClr val="bg1"/>
              </a:solidFill>
              <a:effectLst/>
            </a:endParaRPr>
          </a:p>
        </p:txBody>
      </p:sp>
      <p:pic>
        <p:nvPicPr>
          <p:cNvPr id="1026" name="Picture 2" descr="https://lh4.googleusercontent.com/7H-VcMUyPs5viBBogYeVzHhNrwB-k3DG47qAAtbi_u85yfQ0u1v7n_l20yyauG0dATqfTyBQ6C4R7-p7gWDKNAUiLmDpx2dqgNCj_sLtsXiRyUvZCV8cPGcUVK1xj1FfGAAxcUy4P-U">
            <a:extLst>
              <a:ext uri="{FF2B5EF4-FFF2-40B4-BE49-F238E27FC236}">
                <a16:creationId xmlns:a16="http://schemas.microsoft.com/office/drawing/2014/main" xmlns="" id="{4811F4E4-7065-994A-BFE9-A59B8900D3BF}"/>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8381"/>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15825" y="13148244"/>
            <a:ext cx="11066465" cy="3334437"/>
          </a:xfrm>
          <a:prstGeom prst="rect">
            <a:avLst/>
          </a:prstGeom>
          <a:noFill/>
          <a:ln w="28575">
            <a:noFill/>
          </a:ln>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xmlns="" id="{B36034AF-F925-8E41-9234-424619A79652}"/>
              </a:ext>
            </a:extLst>
          </p:cNvPr>
          <p:cNvPicPr>
            <a:picLocks noChangeAspect="1"/>
          </p:cNvPicPr>
          <p:nvPr/>
        </p:nvPicPr>
        <p:blipFill rotWithShape="1">
          <a:blip r:embed="rId2">
            <a:extLst>
              <a:ext uri="{28A0092B-C50C-407E-A947-70E740481C1C}">
                <a14:useLocalDpi xmlns:a14="http://schemas.microsoft.com/office/drawing/2010/main" val="0"/>
              </a:ext>
            </a:extLst>
          </a:blip>
          <a:srcRect t="-2088" r="50000" b="34908"/>
          <a:stretch/>
        </p:blipFill>
        <p:spPr>
          <a:xfrm>
            <a:off x="-3257679" y="538153"/>
            <a:ext cx="8344155" cy="4514316"/>
          </a:xfrm>
          <a:prstGeom prst="rect">
            <a:avLst/>
          </a:prstGeom>
          <a:ln w="28575">
            <a:noFill/>
          </a:ln>
        </p:spPr>
      </p:pic>
      <p:sp>
        <p:nvSpPr>
          <p:cNvPr id="50" name="Text Box 151">
            <a:extLst>
              <a:ext uri="{FF2B5EF4-FFF2-40B4-BE49-F238E27FC236}">
                <a16:creationId xmlns:a16="http://schemas.microsoft.com/office/drawing/2014/main" xmlns="" id="{14D9C255-44FD-094C-918B-269E238A9EE9}"/>
              </a:ext>
            </a:extLst>
          </p:cNvPr>
          <p:cNvSpPr txBox="1">
            <a:spLocks noChangeArrowheads="1"/>
          </p:cNvSpPr>
          <p:nvPr/>
        </p:nvSpPr>
        <p:spPr bwMode="auto">
          <a:xfrm>
            <a:off x="13350288" y="16778170"/>
            <a:ext cx="15773400" cy="8697766"/>
          </a:xfrm>
          <a:prstGeom prst="rect">
            <a:avLst/>
          </a:prstGeom>
          <a:solidFill>
            <a:schemeClr val="bg1"/>
          </a:solidFill>
          <a:ln w="28575" cmpd="thinThick">
            <a:solidFill>
              <a:schemeClr val="tx1"/>
            </a:solidFill>
            <a:miter lim="800000"/>
            <a:headEnd/>
            <a:tailEnd/>
          </a:ln>
          <a:effectLst/>
        </p:spPr>
        <p:txBody>
          <a:bodyPr lIns="228600" tIns="100584" rIns="228600" bIns="100584">
            <a:spAutoFit/>
          </a:bodyPr>
          <a:lstStyle/>
          <a:p>
            <a:r>
              <a:rPr lang="en-US" b="1" dirty="0">
                <a:effectLst/>
              </a:rPr>
              <a:t>Survey*: </a:t>
            </a:r>
          </a:p>
          <a:p>
            <a:pPr marL="457200" indent="-457200">
              <a:buFont typeface="+mj-lt"/>
              <a:buAutoNum type="arabicPeriod"/>
            </a:pPr>
            <a:r>
              <a:rPr lang="en-US" dirty="0">
                <a:effectLst/>
              </a:rPr>
              <a:t>What is the current number of employees at your company?</a:t>
            </a:r>
          </a:p>
          <a:p>
            <a:pPr marL="457200" indent="-457200">
              <a:buFont typeface="+mj-lt"/>
              <a:buAutoNum type="arabicPeriod"/>
            </a:pPr>
            <a:r>
              <a:rPr lang="en-US" dirty="0">
                <a:effectLst/>
              </a:rPr>
              <a:t>Where is your company headquarters located?</a:t>
            </a:r>
          </a:p>
          <a:p>
            <a:pPr marL="457200" indent="-457200">
              <a:buFont typeface="+mj-lt"/>
              <a:buAutoNum type="arabicPeriod"/>
            </a:pPr>
            <a:r>
              <a:rPr lang="en-US" dirty="0">
                <a:effectLst/>
              </a:rPr>
              <a:t>Do you have a recruitment protocol?</a:t>
            </a:r>
          </a:p>
          <a:p>
            <a:pPr marL="457200" indent="-457200">
              <a:buFont typeface="+mj-lt"/>
              <a:buAutoNum type="arabicPeriod"/>
            </a:pPr>
            <a:r>
              <a:rPr lang="en-US" dirty="0">
                <a:effectLst/>
              </a:rPr>
              <a:t>What are the primary positions that you hire?</a:t>
            </a:r>
            <a:r>
              <a:rPr lang="en-US" dirty="0"/>
              <a:t/>
            </a:r>
            <a:br>
              <a:rPr lang="en-US" dirty="0"/>
            </a:br>
            <a:r>
              <a:rPr lang="en-US" dirty="0">
                <a:effectLst/>
              </a:rPr>
              <a:t>Where do you seek out hirable candidates for employment?</a:t>
            </a:r>
          </a:p>
          <a:p>
            <a:pPr marL="457200" indent="-457200">
              <a:buFont typeface="+mj-lt"/>
              <a:buAutoNum type="arabicPeriod"/>
            </a:pPr>
            <a:r>
              <a:rPr lang="en-US" b="1" dirty="0">
                <a:effectLst/>
              </a:rPr>
              <a:t>What are the positions within your company that are hardest to hire for? why?</a:t>
            </a:r>
          </a:p>
          <a:p>
            <a:pPr marL="457200" indent="-457200">
              <a:buFont typeface="+mj-lt"/>
              <a:buAutoNum type="arabicPeriod"/>
            </a:pPr>
            <a:r>
              <a:rPr lang="en-US" dirty="0">
                <a:effectLst/>
              </a:rPr>
              <a:t>Are there opportunities within your company for employers to move up?</a:t>
            </a:r>
          </a:p>
          <a:p>
            <a:pPr marL="457200" indent="-457200">
              <a:buFont typeface="+mj-lt"/>
              <a:buAutoNum type="arabicPeriod"/>
            </a:pPr>
            <a:r>
              <a:rPr lang="en-US" dirty="0">
                <a:effectLst/>
              </a:rPr>
              <a:t>Do you have a preferred education level for entry level positions? What is it?</a:t>
            </a:r>
          </a:p>
          <a:p>
            <a:pPr marL="457200" indent="-457200">
              <a:buFont typeface="+mj-lt"/>
              <a:buAutoNum type="arabicPeriod"/>
            </a:pPr>
            <a:r>
              <a:rPr lang="en-US" dirty="0">
                <a:effectLst/>
              </a:rPr>
              <a:t>If no education level is preferred, do you provide education for these entry level positions?</a:t>
            </a:r>
            <a:r>
              <a:rPr lang="en-US" dirty="0"/>
              <a:t/>
            </a:r>
            <a:br>
              <a:rPr lang="en-US" dirty="0"/>
            </a:br>
            <a:r>
              <a:rPr lang="en-US" dirty="0">
                <a:effectLst/>
              </a:rPr>
              <a:t>If you answered yes, where does your employee education take place?</a:t>
            </a:r>
          </a:p>
          <a:p>
            <a:pPr marL="457200" indent="-457200">
              <a:buFont typeface="+mj-lt"/>
              <a:buAutoNum type="arabicPeriod"/>
            </a:pPr>
            <a:r>
              <a:rPr lang="en-US" dirty="0">
                <a:effectLst/>
              </a:rPr>
              <a:t>Would you consider outsourcing your employee education?</a:t>
            </a:r>
            <a:r>
              <a:rPr lang="en-US" dirty="0"/>
              <a:t/>
            </a:r>
            <a:br>
              <a:rPr lang="en-US" dirty="0"/>
            </a:br>
            <a:r>
              <a:rPr lang="en-US" dirty="0">
                <a:effectLst/>
              </a:rPr>
              <a:t>What are the STEAM (science, technology, education, art and math) skills necessary for a position at your company?</a:t>
            </a:r>
          </a:p>
          <a:p>
            <a:pPr marL="457200" indent="-457200">
              <a:buFont typeface="+mj-lt"/>
              <a:buAutoNum type="arabicPeriod"/>
            </a:pPr>
            <a:r>
              <a:rPr lang="en-US" b="1" dirty="0">
                <a:effectLst/>
              </a:rPr>
              <a:t>Are there necessary STEAM job skills that you do not often find in applicants?</a:t>
            </a:r>
          </a:p>
          <a:p>
            <a:pPr marL="457200" indent="-457200">
              <a:buFont typeface="+mj-lt"/>
              <a:buAutoNum type="arabicPeriod"/>
            </a:pPr>
            <a:r>
              <a:rPr lang="en-US" dirty="0">
                <a:effectLst/>
              </a:rPr>
              <a:t>Do you have any connection with Finger Lakes Community College (FLCC) or any other colleges in the area?</a:t>
            </a:r>
          </a:p>
          <a:p>
            <a:pPr marL="457200" indent="-457200">
              <a:buFont typeface="+mj-lt"/>
              <a:buAutoNum type="arabicPeriod"/>
            </a:pPr>
            <a:r>
              <a:rPr lang="en-US" b="1" dirty="0">
                <a:effectLst/>
              </a:rPr>
              <a:t>When candidates from these local colleges apply to your company, are they coming with the necessary skills and qualifications?</a:t>
            </a:r>
          </a:p>
          <a:p>
            <a:pPr marL="457200" indent="-457200">
              <a:buFont typeface="+mj-lt"/>
              <a:buAutoNum type="arabicPeriod"/>
            </a:pPr>
            <a:r>
              <a:rPr lang="en-US" dirty="0">
                <a:effectLst/>
              </a:rPr>
              <a:t>How do you see your company evolving over the next 10 years?</a:t>
            </a:r>
          </a:p>
          <a:p>
            <a:pPr marL="457200" indent="-457200">
              <a:buFont typeface="+mj-lt"/>
              <a:buAutoNum type="arabicPeriod"/>
            </a:pPr>
            <a:r>
              <a:rPr lang="en-US" dirty="0">
                <a:effectLst/>
              </a:rPr>
              <a:t>Do you see a need for new employees?</a:t>
            </a:r>
          </a:p>
          <a:p>
            <a:pPr marL="457200" indent="-457200">
              <a:buFont typeface="+mj-lt"/>
              <a:buAutoNum type="arabicPeriod"/>
            </a:pPr>
            <a:r>
              <a:rPr lang="en-US" dirty="0">
                <a:effectLst/>
              </a:rPr>
              <a:t>If yes, do you see a need for new educational training for these positions?</a:t>
            </a:r>
          </a:p>
          <a:p>
            <a:pPr marL="457200" indent="-457200">
              <a:buFont typeface="+mj-lt"/>
              <a:buAutoNum type="arabicPeriod"/>
            </a:pPr>
            <a:endParaRPr lang="en-US" dirty="0">
              <a:effectLst/>
            </a:endParaRPr>
          </a:p>
          <a:p>
            <a:r>
              <a:rPr lang="en-US" dirty="0">
                <a:effectLst/>
              </a:rPr>
              <a:t>*The bolded survey questions are the questions that we pulled our most valuable data from</a:t>
            </a:r>
          </a:p>
          <a:p>
            <a:endParaRPr lang="en-US" dirty="0">
              <a:effectLst/>
            </a:endParaRPr>
          </a:p>
        </p:txBody>
      </p:sp>
      <p:pic>
        <p:nvPicPr>
          <p:cNvPr id="8" name="Picture 7">
            <a:extLst>
              <a:ext uri="{FF2B5EF4-FFF2-40B4-BE49-F238E27FC236}">
                <a16:creationId xmlns:a16="http://schemas.microsoft.com/office/drawing/2014/main" xmlns="" id="{D065E837-EB2D-C246-A2CB-9C2ECFC8AC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48994" y="28205288"/>
            <a:ext cx="6795135" cy="3455812"/>
          </a:xfrm>
          <a:prstGeom prst="rect">
            <a:avLst/>
          </a:prstGeom>
          <a:ln w="28575">
            <a:noFill/>
          </a:ln>
        </p:spPr>
      </p:pic>
      <p:pic>
        <p:nvPicPr>
          <p:cNvPr id="10" name="Picture 9">
            <a:extLst>
              <a:ext uri="{FF2B5EF4-FFF2-40B4-BE49-F238E27FC236}">
                <a16:creationId xmlns:a16="http://schemas.microsoft.com/office/drawing/2014/main" xmlns="" id="{1B0DA79B-9E15-BB43-B6FF-36F79CC52FB6}"/>
              </a:ext>
            </a:extLst>
          </p:cNvPr>
          <p:cNvPicPr>
            <a:picLocks noChangeAspect="1"/>
          </p:cNvPicPr>
          <p:nvPr/>
        </p:nvPicPr>
        <p:blipFill rotWithShape="1">
          <a:blip r:embed="rId6">
            <a:extLst>
              <a:ext uri="{28A0092B-C50C-407E-A947-70E740481C1C}">
                <a14:useLocalDpi xmlns:a14="http://schemas.microsoft.com/office/drawing/2010/main" val="0"/>
              </a:ext>
            </a:extLst>
          </a:blip>
          <a:srcRect l="2297" t="30809" b="32297"/>
          <a:stretch/>
        </p:blipFill>
        <p:spPr>
          <a:xfrm>
            <a:off x="22021800" y="28913516"/>
            <a:ext cx="7162800" cy="1723268"/>
          </a:xfrm>
          <a:prstGeom prst="rect">
            <a:avLst/>
          </a:prstGeom>
          <a:ln w="28575">
            <a:noFill/>
          </a:ln>
        </p:spPr>
      </p:pic>
      <p:sp>
        <p:nvSpPr>
          <p:cNvPr id="36" name="Text Box 162">
            <a:extLst>
              <a:ext uri="{FF2B5EF4-FFF2-40B4-BE49-F238E27FC236}">
                <a16:creationId xmlns:a16="http://schemas.microsoft.com/office/drawing/2014/main" xmlns="" id="{C5AD3F87-CC8F-9A47-9ABD-3E847C7A5359}"/>
              </a:ext>
            </a:extLst>
          </p:cNvPr>
          <p:cNvSpPr txBox="1">
            <a:spLocks noChangeArrowheads="1"/>
          </p:cNvSpPr>
          <p:nvPr/>
        </p:nvSpPr>
        <p:spPr bwMode="auto">
          <a:xfrm>
            <a:off x="1015828" y="22714793"/>
            <a:ext cx="10978149" cy="831007"/>
          </a:xfrm>
          <a:prstGeom prst="rect">
            <a:avLst/>
          </a:prstGeom>
          <a:solidFill>
            <a:schemeClr val="bg2">
              <a:lumMod val="75000"/>
            </a:schemeClr>
          </a:solidFill>
          <a:ln w="28575">
            <a:solidFill>
              <a:schemeClr val="tx1"/>
            </a:solidFill>
            <a:miter lim="800000"/>
            <a:headEnd/>
            <a:tailEnd/>
          </a:ln>
          <a:effectLst/>
        </p:spPr>
        <p:txBody>
          <a:bodyPr wrap="square">
            <a:spAutoFit/>
          </a:bodyPr>
          <a:lstStyle/>
          <a:p>
            <a:r>
              <a:rPr lang="en-US" sz="4800" b="1" dirty="0">
                <a:solidFill>
                  <a:schemeClr val="bg1"/>
                </a:solidFill>
                <a:effectLst/>
              </a:rPr>
              <a:t>EXISTITNG LITERATURE</a:t>
            </a:r>
            <a:endParaRPr lang="en-US" sz="3600" b="1" dirty="0">
              <a:solidFill>
                <a:schemeClr val="bg1"/>
              </a:solidFill>
              <a:effectLst/>
            </a:endParaRPr>
          </a:p>
        </p:txBody>
      </p:sp>
      <p:sp>
        <p:nvSpPr>
          <p:cNvPr id="38" name="Text Box 161">
            <a:extLst>
              <a:ext uri="{FF2B5EF4-FFF2-40B4-BE49-F238E27FC236}">
                <a16:creationId xmlns:a16="http://schemas.microsoft.com/office/drawing/2014/main" xmlns="" id="{724B7359-38A7-9A4A-A783-075DF6C643D1}"/>
              </a:ext>
            </a:extLst>
          </p:cNvPr>
          <p:cNvSpPr txBox="1">
            <a:spLocks noChangeArrowheads="1"/>
          </p:cNvSpPr>
          <p:nvPr/>
        </p:nvSpPr>
        <p:spPr bwMode="auto">
          <a:xfrm>
            <a:off x="1015827" y="24069966"/>
            <a:ext cx="10978149" cy="7589770"/>
          </a:xfrm>
          <a:prstGeom prst="rect">
            <a:avLst/>
          </a:prstGeom>
          <a:solidFill>
            <a:schemeClr val="bg1"/>
          </a:solidFill>
          <a:ln w="28575" cmpd="thinThick">
            <a:solidFill>
              <a:schemeClr val="tx1"/>
            </a:solidFill>
            <a:miter lim="800000"/>
            <a:headEnd/>
            <a:tailEnd/>
          </a:ln>
          <a:effectLst/>
        </p:spPr>
        <p:txBody>
          <a:bodyPr wrap="square" lIns="228600" tIns="100584" rIns="228600" bIns="100584" anchor="ctr" anchorCtr="1">
            <a:spAutoFit/>
          </a:bodyPr>
          <a:lstStyle/>
          <a:p>
            <a:r>
              <a:rPr lang="en-US" b="1" u="sng" dirty="0" err="1">
                <a:effectLst/>
              </a:rPr>
              <a:t>Egley</a:t>
            </a:r>
            <a:r>
              <a:rPr lang="en-US" b="1" u="sng" dirty="0">
                <a:effectLst/>
              </a:rPr>
              <a:t> (2015)</a:t>
            </a:r>
          </a:p>
          <a:p>
            <a:pPr marL="342900" indent="-342900">
              <a:buFont typeface="Arial" panose="020B0604020202020204" pitchFamily="34" charset="0"/>
              <a:buChar char="•"/>
            </a:pPr>
            <a:r>
              <a:rPr lang="en-US" dirty="0">
                <a:effectLst/>
              </a:rPr>
              <a:t>Creativity is one of the top three personality traits important to career success</a:t>
            </a:r>
          </a:p>
          <a:p>
            <a:pPr marL="342900" indent="-342900">
              <a:buFont typeface="Arial" panose="020B0604020202020204" pitchFamily="34" charset="0"/>
              <a:buChar char="•"/>
            </a:pPr>
            <a:r>
              <a:rPr lang="en-US" dirty="0">
                <a:effectLst/>
              </a:rPr>
              <a:t>STEAM employers are looking for that trait in their employees, hence why the ‘A’ was added</a:t>
            </a:r>
          </a:p>
          <a:p>
            <a:pPr marL="342900" indent="-342900">
              <a:buFont typeface="Arial" panose="020B0604020202020204" pitchFamily="34" charset="0"/>
              <a:buChar char="•"/>
            </a:pPr>
            <a:r>
              <a:rPr lang="en-US" dirty="0">
                <a:effectLst/>
              </a:rPr>
              <a:t>85% of employers can’t find “creative” applicants</a:t>
            </a:r>
          </a:p>
          <a:p>
            <a:endParaRPr lang="en-US" b="1" u="sng" dirty="0">
              <a:effectLst/>
            </a:endParaRPr>
          </a:p>
          <a:p>
            <a:r>
              <a:rPr lang="en-US" b="1" u="sng" dirty="0">
                <a:effectLst/>
              </a:rPr>
              <a:t>Tkaczyk (2013)</a:t>
            </a:r>
            <a:endParaRPr lang="en-US" dirty="0">
              <a:effectLst/>
            </a:endParaRPr>
          </a:p>
          <a:p>
            <a:pPr marL="342900" indent="-342900">
              <a:buFont typeface="Arial" panose="020B0604020202020204" pitchFamily="34" charset="0"/>
              <a:buChar char="•"/>
            </a:pPr>
            <a:r>
              <a:rPr lang="en-US" dirty="0">
                <a:effectLst/>
              </a:rPr>
              <a:t>Disconnect between classroom to career</a:t>
            </a:r>
          </a:p>
          <a:p>
            <a:pPr marL="342900" indent="-342900">
              <a:buFont typeface="Arial" panose="020B0604020202020204" pitchFamily="34" charset="0"/>
              <a:buChar char="•"/>
            </a:pPr>
            <a:r>
              <a:rPr lang="en-US" dirty="0">
                <a:effectLst/>
              </a:rPr>
              <a:t>High school students losing interest in STEM from their first to last year of high school</a:t>
            </a:r>
          </a:p>
          <a:p>
            <a:pPr marL="342900" indent="-342900">
              <a:buFont typeface="Arial" panose="020B0604020202020204" pitchFamily="34" charset="0"/>
              <a:buChar char="•"/>
            </a:pPr>
            <a:r>
              <a:rPr lang="en-US" dirty="0">
                <a:effectLst/>
              </a:rPr>
              <a:t>60% of students graduating college with STEM degrees aren’t going into STEM careers</a:t>
            </a:r>
          </a:p>
          <a:p>
            <a:pPr marL="342900" indent="-342900">
              <a:buFont typeface="Arial" panose="020B0604020202020204" pitchFamily="34" charset="0"/>
              <a:buChar char="•"/>
            </a:pPr>
            <a:r>
              <a:rPr lang="en-US" dirty="0">
                <a:effectLst/>
              </a:rPr>
              <a:t>Students need relevant classroom experiences and/or afterschool programs that do not just teach STEM classes, but provide real-world application </a:t>
            </a:r>
          </a:p>
          <a:p>
            <a:pPr marL="342900" indent="-342900">
              <a:buFont typeface="Arial" panose="020B0604020202020204" pitchFamily="34" charset="0"/>
              <a:buChar char="•"/>
            </a:pPr>
            <a:endParaRPr lang="en-US" dirty="0">
              <a:effectLst/>
            </a:endParaRPr>
          </a:p>
          <a:p>
            <a:pPr marL="342900" indent="-342900">
              <a:buFont typeface="Arial" panose="020B0604020202020204" pitchFamily="34" charset="0"/>
              <a:buChar char="•"/>
            </a:pPr>
            <a:endParaRPr lang="en-US" dirty="0">
              <a:effectLst/>
            </a:endParaRPr>
          </a:p>
          <a:p>
            <a:pPr marL="342900" indent="-342900">
              <a:buFont typeface="Arial" panose="020B0604020202020204" pitchFamily="34" charset="0"/>
              <a:buChar char="•"/>
            </a:pPr>
            <a:endParaRPr lang="en-US" dirty="0">
              <a:effectLst/>
            </a:endParaRPr>
          </a:p>
          <a:p>
            <a:pPr marL="342900" indent="-342900">
              <a:buFont typeface="Arial" panose="020B0604020202020204" pitchFamily="34" charset="0"/>
              <a:buChar char="•"/>
            </a:pPr>
            <a:endParaRPr lang="en-US" dirty="0">
              <a:effectLst/>
            </a:endParaRPr>
          </a:p>
          <a:p>
            <a:pPr marL="342900" indent="-342900">
              <a:buFont typeface="Arial" panose="020B0604020202020204" pitchFamily="34" charset="0"/>
              <a:buChar char="•"/>
            </a:pPr>
            <a:endParaRPr lang="en-US" dirty="0">
              <a:effectLst/>
            </a:endParaRPr>
          </a:p>
          <a:p>
            <a:pPr marL="342900" indent="-342900">
              <a:buFont typeface="Arial" panose="020B0604020202020204" pitchFamily="34" charset="0"/>
              <a:buChar char="•"/>
            </a:pPr>
            <a:endParaRPr lang="en-US" dirty="0">
              <a:effectLst/>
            </a:endParaRPr>
          </a:p>
        </p:txBody>
      </p:sp>
      <p:pic>
        <p:nvPicPr>
          <p:cNvPr id="1030" name="Picture 6" descr="https://lh6.googleusercontent.com/HQIY081r1BVkmA9D1dWDp368fOAs-pc2OY2Ti7HeusNSRsKi1H0f_BuJW3lpl9zjCXaMEVVY2BLOQT5NWXzUDuYzurkcG5Aju1Yz7y7gvh3e8McY4dltJZVn3wwdjYIRXklv6Y7kmww">
            <a:extLst>
              <a:ext uri="{FF2B5EF4-FFF2-40B4-BE49-F238E27FC236}">
                <a16:creationId xmlns:a16="http://schemas.microsoft.com/office/drawing/2014/main" xmlns="" id="{E3ABECDF-B3B9-F84E-BFC9-583D370B7981}"/>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18645" b="2417"/>
          <a:stretch/>
        </p:blipFill>
        <p:spPr bwMode="auto">
          <a:xfrm>
            <a:off x="36195000" y="20635875"/>
            <a:ext cx="6172200" cy="4935511"/>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1032" name="Picture 8" descr="https://lh6.googleusercontent.com/ryq8tNXfxkgjQEIqbHIEC5Mwy1V2AhgvMKpTdQmQUP6XEPIZ96dlO7pBT5MZCX-EVFHTUjnmHzVmObQSASEFQ9mmcqUoQ3QglQMRC7VY1ZF4Yz0REZnkCLUih1aVRhpL-haEmJbemk8">
            <a:extLst>
              <a:ext uri="{FF2B5EF4-FFF2-40B4-BE49-F238E27FC236}">
                <a16:creationId xmlns:a16="http://schemas.microsoft.com/office/drawing/2014/main" xmlns="" id="{741D2F13-FF41-D04B-9871-D90C4A5C5A1E}"/>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7542" r="18350"/>
          <a:stretch/>
        </p:blipFill>
        <p:spPr bwMode="auto">
          <a:xfrm>
            <a:off x="30327600" y="20635874"/>
            <a:ext cx="5486400" cy="4935511"/>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51" name="Text Box 151">
            <a:extLst>
              <a:ext uri="{FF2B5EF4-FFF2-40B4-BE49-F238E27FC236}">
                <a16:creationId xmlns:a16="http://schemas.microsoft.com/office/drawing/2014/main" xmlns="" id="{515DBAE3-3EB9-E748-801D-49DDBDB92C85}"/>
              </a:ext>
            </a:extLst>
          </p:cNvPr>
          <p:cNvSpPr txBox="1">
            <a:spLocks noChangeArrowheads="1"/>
          </p:cNvSpPr>
          <p:nvPr/>
        </p:nvSpPr>
        <p:spPr bwMode="auto">
          <a:xfrm>
            <a:off x="13350288" y="26065914"/>
            <a:ext cx="15773400" cy="1311128"/>
          </a:xfrm>
          <a:prstGeom prst="rect">
            <a:avLst/>
          </a:prstGeom>
          <a:solidFill>
            <a:schemeClr val="bg1"/>
          </a:solidFill>
          <a:ln w="28575" cmpd="thinThick">
            <a:solidFill>
              <a:schemeClr val="tx1"/>
            </a:solidFill>
            <a:miter lim="800000"/>
            <a:headEnd/>
            <a:tailEnd/>
          </a:ln>
          <a:effectLst/>
        </p:spPr>
        <p:txBody>
          <a:bodyPr lIns="228600" tIns="100584" rIns="228600" bIns="100584">
            <a:spAutoFit/>
          </a:bodyPr>
          <a:lstStyle/>
          <a:p>
            <a:r>
              <a:rPr lang="en-US" dirty="0">
                <a:effectLst/>
              </a:rPr>
              <a:t>The survey was administered to 36 STEAM employers. We sent an initial email to the company, and followed up if the companies had not answered the survey within five days of sending the email. After sending multiple follow-up emails, we called the companies, which lead us to receiving a 42% response rate. </a:t>
            </a:r>
          </a:p>
        </p:txBody>
      </p:sp>
      <p:sp>
        <p:nvSpPr>
          <p:cNvPr id="17" name="Rectangular Callout 16">
            <a:extLst>
              <a:ext uri="{FF2B5EF4-FFF2-40B4-BE49-F238E27FC236}">
                <a16:creationId xmlns:a16="http://schemas.microsoft.com/office/drawing/2014/main" xmlns="" id="{AF5037FF-6AAA-6143-A7BC-77499988CF24}"/>
              </a:ext>
            </a:extLst>
          </p:cNvPr>
          <p:cNvSpPr/>
          <p:nvPr/>
        </p:nvSpPr>
        <p:spPr bwMode="auto">
          <a:xfrm>
            <a:off x="30327600" y="14097000"/>
            <a:ext cx="12039600" cy="5924162"/>
          </a:xfrm>
          <a:prstGeom prst="wedgeRectCallout">
            <a:avLst>
              <a:gd name="adj1" fmla="val -33248"/>
              <a:gd name="adj2" fmla="val -65175"/>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endParaRPr lang="en-US" sz="4000" dirty="0">
              <a:effectLst>
                <a:outerShdw blurRad="50800" dist="38100" dir="5400000" algn="t" rotWithShape="0">
                  <a:prstClr val="black">
                    <a:alpha val="40000"/>
                  </a:prstClr>
                </a:outerShdw>
              </a:effectLst>
            </a:endParaRPr>
          </a:p>
          <a:p>
            <a:pPr algn="ctr"/>
            <a:endParaRPr lang="en-US" sz="4000" dirty="0">
              <a:effectLst>
                <a:outerShdw blurRad="50800" dist="38100" dir="5400000" algn="t" rotWithShape="0">
                  <a:prstClr val="black">
                    <a:alpha val="40000"/>
                  </a:prstClr>
                </a:outerShdw>
              </a:effectLst>
            </a:endParaRPr>
          </a:p>
          <a:p>
            <a:pPr algn="ctr"/>
            <a:endParaRPr lang="en-US" sz="4000" dirty="0">
              <a:effectLst>
                <a:outerShdw blurRad="50800" dist="38100" dir="5400000" algn="t" rotWithShape="0">
                  <a:prstClr val="black">
                    <a:alpha val="40000"/>
                  </a:prstClr>
                </a:outerShdw>
              </a:effectLst>
            </a:endParaRPr>
          </a:p>
          <a:p>
            <a:pPr algn="ctr"/>
            <a:r>
              <a:rPr lang="en-US" sz="4000" dirty="0">
                <a:effectLst>
                  <a:outerShdw blurRad="50800" dist="38100" dir="5400000" algn="t" rotWithShape="0">
                    <a:prstClr val="black">
                      <a:alpha val="40000"/>
                    </a:prstClr>
                  </a:outerShdw>
                </a:effectLst>
              </a:rPr>
              <a:t>“Most graduates either are great designers with a lack technical understanding of how buildings go together, or technically advanced but without the ability to conceptualize and represent a compelling design vision.”</a:t>
            </a:r>
          </a:p>
          <a:p>
            <a:pPr algn="ctr"/>
            <a:endParaRPr lang="en-US" sz="4000" dirty="0">
              <a:effectLst>
                <a:outerShdw blurRad="50800" dist="38100" dir="5400000" algn="t" rotWithShape="0">
                  <a:prstClr val="black">
                    <a:alpha val="40000"/>
                  </a:prstClr>
                </a:outerShdw>
              </a:effectLst>
            </a:endParaRPr>
          </a:p>
          <a:p>
            <a:pPr algn="ctr"/>
            <a:r>
              <a:rPr lang="en-US" dirty="0">
                <a:effectLst>
                  <a:outerShdw blurRad="50800" dist="38100" dir="5400000" algn="t" rotWithShape="0">
                    <a:prstClr val="black">
                      <a:alpha val="40000"/>
                    </a:prstClr>
                  </a:outerShdw>
                </a:effectLst>
              </a:rPr>
              <a:t/>
            </a:r>
            <a:br>
              <a:rPr lang="en-US" dirty="0">
                <a:effectLst>
                  <a:outerShdw blurRad="50800" dist="38100" dir="5400000" algn="t" rotWithShape="0">
                    <a:prstClr val="black">
                      <a:alpha val="40000"/>
                    </a:prstClr>
                  </a:outerShdw>
                </a:effectLst>
              </a:rPr>
            </a:br>
            <a:endParaRPr lang="en-US" dirty="0">
              <a:effectLst>
                <a:outerShdw blurRad="50800" dist="38100" dir="5400000" algn="t" rotWithShape="0">
                  <a:prstClr val="black">
                    <a:alpha val="40000"/>
                  </a:prstClr>
                </a:outerShdw>
              </a:effectLs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ndParaRPr>
          </a:p>
        </p:txBody>
      </p:sp>
    </p:spTree>
  </p:cSld>
  <p:clrMapOvr>
    <a:masterClrMapping/>
  </p:clrMapOvr>
</p:sld>
</file>

<file path=ppt/theme/theme1.xml><?xml version="1.0" encoding="utf-8"?>
<a:theme xmlns:a="http://schemas.openxmlformats.org/drawingml/2006/main" name="TP030000783">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4DE3988D-B449-4C3D-8337-08C4D6C01E95}">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A195E166-E6BA-49C0-9E78-6AF77FF2EBEE}">
  <ds:schemaRefs>
    <ds:schemaRef ds:uri="http://schemas.microsoft.com/sharepoint/v3/contenttype/forms"/>
  </ds:schemaRefs>
</ds:datastoreItem>
</file>

<file path=customXml/itemProps3.xml><?xml version="1.0" encoding="utf-8"?>
<ds:datastoreItem xmlns:ds="http://schemas.openxmlformats.org/officeDocument/2006/customXml" ds:itemID="{DC95BA8D-7A40-4265-952A-D809215579B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TP030000783</Template>
  <TotalTime>878</TotalTime>
  <Words>667</Words>
  <Application>Microsoft Macintosh PowerPoint</Application>
  <PresentationFormat>Custom</PresentationFormat>
  <Paragraphs>93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TP030000783</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Jack D. Harris</dc:creator>
  <cp:keywords/>
  <dc:description/>
  <cp:lastModifiedBy>Megan Metz</cp:lastModifiedBy>
  <cp:revision>20</cp:revision>
  <cp:lastPrinted>2000-08-03T00:31:24Z</cp:lastPrinted>
  <dcterms:created xsi:type="dcterms:W3CDTF">2010-11-03T12:32:12Z</dcterms:created>
  <dcterms:modified xsi:type="dcterms:W3CDTF">2019-01-30T18:37:50Z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TC300007839990</vt:lpwstr>
  </property>
</Properties>
</file>