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3"/>
  </p:notesMasterIdLst>
  <p:handoutMasterIdLst>
    <p:handoutMasterId r:id="rId4"/>
  </p:handoutMasterIdLst>
  <p:sldIdLst>
    <p:sldId id="256" r:id="rId2"/>
  </p:sldIdLst>
  <p:sldSz cx="43891200" cy="32918400"/>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0"/>
    <a:srgbClr val="00A0F7"/>
    <a:srgbClr val="004FF9"/>
    <a:srgbClr val="0432FF"/>
    <a:srgbClr val="FF9300"/>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p:scale>
          <a:sx n="20" d="100"/>
          <a:sy n="20" d="100"/>
        </p:scale>
        <p:origin x="2058" y="39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ollyenglert\Documents\Dove%20Block%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ollyenglert\Documents\Dove%20Block%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Who Benefits from The Revitalization Initiative?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82557749001754E-2"/>
          <c:y val="0.14317936174003656"/>
          <c:w val="0.89338000522446559"/>
          <c:h val="0.73677626578371358"/>
        </c:manualLayout>
      </c:layout>
      <c:barChart>
        <c:barDir val="col"/>
        <c:grouping val="clustered"/>
        <c:varyColors val="0"/>
        <c:ser>
          <c:idx val="0"/>
          <c:order val="0"/>
          <c:tx>
            <c:strRef>
              <c:f>Sheet1!$N$34</c:f>
              <c:strCache>
                <c:ptCount val="1"/>
                <c:pt idx="0">
                  <c:v>Business Owners/Leaders</c:v>
                </c:pt>
              </c:strCache>
            </c:strRef>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Sheet1!$M$35:$M$39</c:f>
              <c:strCache>
                <c:ptCount val="5"/>
                <c:pt idx="0">
                  <c:v>Tourist</c:v>
                </c:pt>
                <c:pt idx="1">
                  <c:v>HWS Students/Faculty</c:v>
                </c:pt>
                <c:pt idx="2">
                  <c:v>Community &amp; Business Leaders</c:v>
                </c:pt>
                <c:pt idx="3">
                  <c:v>Residents*</c:v>
                </c:pt>
                <c:pt idx="4">
                  <c:v>Other*</c:v>
                </c:pt>
              </c:strCache>
            </c:strRef>
          </c:cat>
          <c:val>
            <c:numRef>
              <c:f>Sheet1!$N$35:$N$39</c:f>
              <c:numCache>
                <c:formatCode>0.00%</c:formatCode>
                <c:ptCount val="5"/>
                <c:pt idx="0">
                  <c:v>0.24399999999999999</c:v>
                </c:pt>
                <c:pt idx="1">
                  <c:v>0.122</c:v>
                </c:pt>
                <c:pt idx="2">
                  <c:v>0.17100000000000001</c:v>
                </c:pt>
                <c:pt idx="3">
                  <c:v>0.317</c:v>
                </c:pt>
                <c:pt idx="4">
                  <c:v>0.14599999999999999</c:v>
                </c:pt>
              </c:numCache>
            </c:numRef>
          </c:val>
          <c:extLst>
            <c:ext xmlns:c16="http://schemas.microsoft.com/office/drawing/2014/chart" uri="{C3380CC4-5D6E-409C-BE32-E72D297353CC}">
              <c16:uniqueId val="{00000000-4463-B643-AE5F-8D2740F4DA0A}"/>
            </c:ext>
          </c:extLst>
        </c:ser>
        <c:ser>
          <c:idx val="1"/>
          <c:order val="1"/>
          <c:tx>
            <c:strRef>
              <c:f>Sheet1!$O$34</c:f>
              <c:strCache>
                <c:ptCount val="1"/>
                <c:pt idx="0">
                  <c:v>Residents</c:v>
                </c:pt>
              </c:strCache>
            </c:strRef>
          </c:tx>
          <c:spPr>
            <a:solidFill>
              <a:srgbClr val="FF88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Sheet1!$M$35:$M$39</c:f>
              <c:strCache>
                <c:ptCount val="5"/>
                <c:pt idx="0">
                  <c:v>Tourist</c:v>
                </c:pt>
                <c:pt idx="1">
                  <c:v>HWS Students/Faculty</c:v>
                </c:pt>
                <c:pt idx="2">
                  <c:v>Community &amp; Business Leaders</c:v>
                </c:pt>
                <c:pt idx="3">
                  <c:v>Residents*</c:v>
                </c:pt>
                <c:pt idx="4">
                  <c:v>Other*</c:v>
                </c:pt>
              </c:strCache>
            </c:strRef>
          </c:cat>
          <c:val>
            <c:numRef>
              <c:f>Sheet1!$O$35:$O$39</c:f>
              <c:numCache>
                <c:formatCode>0.00%</c:formatCode>
                <c:ptCount val="5"/>
                <c:pt idx="0">
                  <c:v>0.34</c:v>
                </c:pt>
                <c:pt idx="1">
                  <c:v>0.122</c:v>
                </c:pt>
                <c:pt idx="2">
                  <c:v>0.309</c:v>
                </c:pt>
                <c:pt idx="3">
                  <c:v>0.13800000000000001</c:v>
                </c:pt>
                <c:pt idx="4">
                  <c:v>7.3999999999999996E-2</c:v>
                </c:pt>
              </c:numCache>
            </c:numRef>
          </c:val>
          <c:extLst>
            <c:ext xmlns:c16="http://schemas.microsoft.com/office/drawing/2014/chart" uri="{C3380CC4-5D6E-409C-BE32-E72D297353CC}">
              <c16:uniqueId val="{00000001-4463-B643-AE5F-8D2740F4DA0A}"/>
            </c:ext>
          </c:extLst>
        </c:ser>
        <c:dLbls>
          <c:dLblPos val="inEnd"/>
          <c:showLegendKey val="0"/>
          <c:showVal val="1"/>
          <c:showCatName val="0"/>
          <c:showSerName val="0"/>
          <c:showPercent val="0"/>
          <c:showBubbleSize val="0"/>
        </c:dLbls>
        <c:gapWidth val="100"/>
        <c:overlap val="-24"/>
        <c:axId val="876061743"/>
        <c:axId val="876502239"/>
      </c:barChart>
      <c:catAx>
        <c:axId val="876061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502239"/>
        <c:crosses val="autoZero"/>
        <c:auto val="1"/>
        <c:lblAlgn val="ctr"/>
        <c:lblOffset val="100"/>
        <c:noMultiLvlLbl val="0"/>
      </c:catAx>
      <c:valAx>
        <c:axId val="8765022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0617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Business Owners/Leaders vs. Residnets Preferences for The Dove Block Developments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651664280601287E-2"/>
          <c:y val="7.4273974557043293E-2"/>
          <c:w val="0.96234833571939871"/>
          <c:h val="0.81901478434894426"/>
        </c:manualLayout>
      </c:layout>
      <c:barChart>
        <c:barDir val="col"/>
        <c:grouping val="clustered"/>
        <c:varyColors val="0"/>
        <c:ser>
          <c:idx val="0"/>
          <c:order val="0"/>
          <c:tx>
            <c:strRef>
              <c:f>Sheet1!$O$53</c:f>
              <c:strCache>
                <c:ptCount val="1"/>
                <c:pt idx="0">
                  <c:v>Business Owners/Leaders</c:v>
                </c:pt>
              </c:strCache>
            </c:strRef>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Sheet1!$N$54:$N$61</c:f>
              <c:strCache>
                <c:ptCount val="8"/>
                <c:pt idx="0">
                  <c:v>Restaurant/Bar</c:v>
                </c:pt>
                <c:pt idx="1">
                  <c:v>Boutique* </c:v>
                </c:pt>
                <c:pt idx="2">
                  <c:v>Luxury Apartments*</c:v>
                </c:pt>
                <c:pt idx="3">
                  <c:v>Mid-grade Apartments</c:v>
                </c:pt>
                <c:pt idx="4">
                  <c:v>Affordable Housing*</c:v>
                </c:pt>
                <c:pt idx="5">
                  <c:v>Child Care Center*</c:v>
                </c:pt>
                <c:pt idx="6">
                  <c:v>Health Clinic*</c:v>
                </c:pt>
                <c:pt idx="7">
                  <c:v>Other*</c:v>
                </c:pt>
              </c:strCache>
            </c:strRef>
          </c:cat>
          <c:val>
            <c:numRef>
              <c:f>Sheet1!$O$54:$O$61</c:f>
              <c:numCache>
                <c:formatCode>0.00%</c:formatCode>
                <c:ptCount val="8"/>
                <c:pt idx="0">
                  <c:v>0.216</c:v>
                </c:pt>
                <c:pt idx="1">
                  <c:v>0.16200000000000001</c:v>
                </c:pt>
                <c:pt idx="2">
                  <c:v>0.13500000000000001</c:v>
                </c:pt>
                <c:pt idx="3">
                  <c:v>0.189</c:v>
                </c:pt>
                <c:pt idx="4">
                  <c:v>8.1000000000000003E-2</c:v>
                </c:pt>
                <c:pt idx="5">
                  <c:v>2.7E-2</c:v>
                </c:pt>
                <c:pt idx="6">
                  <c:v>2.7E-2</c:v>
                </c:pt>
                <c:pt idx="7">
                  <c:v>0.16200000000000001</c:v>
                </c:pt>
              </c:numCache>
            </c:numRef>
          </c:val>
          <c:extLst>
            <c:ext xmlns:c16="http://schemas.microsoft.com/office/drawing/2014/chart" uri="{C3380CC4-5D6E-409C-BE32-E72D297353CC}">
              <c16:uniqueId val="{00000000-F6A6-874E-951D-5E37A1DB9B86}"/>
            </c:ext>
          </c:extLst>
        </c:ser>
        <c:ser>
          <c:idx val="1"/>
          <c:order val="1"/>
          <c:tx>
            <c:strRef>
              <c:f>Sheet1!$P$53</c:f>
              <c:strCache>
                <c:ptCount val="1"/>
                <c:pt idx="0">
                  <c:v>Residents</c:v>
                </c:pt>
              </c:strCache>
            </c:strRef>
          </c:tx>
          <c:spPr>
            <a:solidFill>
              <a:srgbClr val="FF88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Sheet1!$N$54:$N$61</c:f>
              <c:strCache>
                <c:ptCount val="8"/>
                <c:pt idx="0">
                  <c:v>Restaurant/Bar</c:v>
                </c:pt>
                <c:pt idx="1">
                  <c:v>Boutique* </c:v>
                </c:pt>
                <c:pt idx="2">
                  <c:v>Luxury Apartments*</c:v>
                </c:pt>
                <c:pt idx="3">
                  <c:v>Mid-grade Apartments</c:v>
                </c:pt>
                <c:pt idx="4">
                  <c:v>Affordable Housing*</c:v>
                </c:pt>
                <c:pt idx="5">
                  <c:v>Child Care Center*</c:v>
                </c:pt>
                <c:pt idx="6">
                  <c:v>Health Clinic*</c:v>
                </c:pt>
                <c:pt idx="7">
                  <c:v>Other*</c:v>
                </c:pt>
              </c:strCache>
            </c:strRef>
          </c:cat>
          <c:val>
            <c:numRef>
              <c:f>Sheet1!$P$54:$P$61</c:f>
              <c:numCache>
                <c:formatCode>0.00%</c:formatCode>
                <c:ptCount val="8"/>
                <c:pt idx="0">
                  <c:v>0.121</c:v>
                </c:pt>
                <c:pt idx="1">
                  <c:v>1.0999999999999999E-2</c:v>
                </c:pt>
                <c:pt idx="2">
                  <c:v>2.1999999999999999E-2</c:v>
                </c:pt>
                <c:pt idx="3">
                  <c:v>0.20899999999999999</c:v>
                </c:pt>
                <c:pt idx="4">
                  <c:v>0.24199999999999999</c:v>
                </c:pt>
                <c:pt idx="5">
                  <c:v>0.17599999999999999</c:v>
                </c:pt>
                <c:pt idx="6">
                  <c:v>0.187</c:v>
                </c:pt>
                <c:pt idx="7" formatCode="0%">
                  <c:v>3.3000000000000002E-2</c:v>
                </c:pt>
              </c:numCache>
            </c:numRef>
          </c:val>
          <c:extLst>
            <c:ext xmlns:c16="http://schemas.microsoft.com/office/drawing/2014/chart" uri="{C3380CC4-5D6E-409C-BE32-E72D297353CC}">
              <c16:uniqueId val="{00000001-F6A6-874E-951D-5E37A1DB9B86}"/>
            </c:ext>
          </c:extLst>
        </c:ser>
        <c:dLbls>
          <c:dLblPos val="inEnd"/>
          <c:showLegendKey val="0"/>
          <c:showVal val="1"/>
          <c:showCatName val="0"/>
          <c:showSerName val="0"/>
          <c:showPercent val="0"/>
          <c:showBubbleSize val="0"/>
        </c:dLbls>
        <c:gapWidth val="100"/>
        <c:overlap val="-24"/>
        <c:axId val="754899439"/>
        <c:axId val="754566671"/>
      </c:barChart>
      <c:catAx>
        <c:axId val="75489943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566671"/>
        <c:crosses val="autoZero"/>
        <c:auto val="1"/>
        <c:lblAlgn val="ctr"/>
        <c:lblOffset val="100"/>
        <c:noMultiLvlLbl val="0"/>
      </c:catAx>
      <c:valAx>
        <c:axId val="7545666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899439"/>
        <c:crosses val="autoZero"/>
        <c:crossBetween val="between"/>
      </c:valAx>
      <c:spPr>
        <a:noFill/>
        <a:ln>
          <a:noFill/>
        </a:ln>
        <a:effectLst/>
      </c:spPr>
    </c:plotArea>
    <c:legend>
      <c:legendPos val="b"/>
      <c:layout>
        <c:manualLayout>
          <c:xMode val="edge"/>
          <c:yMode val="edge"/>
          <c:x val="0.40540391612980198"/>
          <c:y val="0.95512746954098027"/>
          <c:w val="0.18540421438797422"/>
          <c:h val="4.4872530459019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13F8EF8-FF7D-9C44-A59E-9BC2A46479F3}"/>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133123" name="Rectangle 3">
            <a:extLst>
              <a:ext uri="{FF2B5EF4-FFF2-40B4-BE49-F238E27FC236}">
                <a16:creationId xmlns:a16="http://schemas.microsoft.com/office/drawing/2014/main" id="{8FF3895E-D60C-5348-A930-7EC72CC25F24}"/>
              </a:ext>
            </a:extLst>
          </p:cNvPr>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133124" name="Rectangle 4">
            <a:extLst>
              <a:ext uri="{FF2B5EF4-FFF2-40B4-BE49-F238E27FC236}">
                <a16:creationId xmlns:a16="http://schemas.microsoft.com/office/drawing/2014/main" id="{B3E5321A-ECA1-F340-A5BC-77A9F35511C0}"/>
              </a:ext>
            </a:extLst>
          </p:cNvPr>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133125" name="Rectangle 5">
            <a:extLst>
              <a:ext uri="{FF2B5EF4-FFF2-40B4-BE49-F238E27FC236}">
                <a16:creationId xmlns:a16="http://schemas.microsoft.com/office/drawing/2014/main" id="{8F58D725-07E1-654E-A5EB-90B2F616CA44}"/>
              </a:ext>
            </a:extLst>
          </p:cNvPr>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00B24145-6ADF-1645-ACAE-D7B9DC443E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C512A89-E88A-F54D-B2EA-26CEA8A5D4CA}"/>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6083" name="Rectangle 3">
            <a:extLst>
              <a:ext uri="{FF2B5EF4-FFF2-40B4-BE49-F238E27FC236}">
                <a16:creationId xmlns:a16="http://schemas.microsoft.com/office/drawing/2014/main" id="{7E7D53F5-1310-A340-B22D-B9BB4F2B93D5}"/>
              </a:ext>
            </a:extLst>
          </p:cNvPr>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14340" name="Rectangle 4">
            <a:extLst>
              <a:ext uri="{FF2B5EF4-FFF2-40B4-BE49-F238E27FC236}">
                <a16:creationId xmlns:a16="http://schemas.microsoft.com/office/drawing/2014/main" id="{B93D7AF7-8164-DE4C-9B99-E293E7618073}"/>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a:extLst>
              <a:ext uri="{FF2B5EF4-FFF2-40B4-BE49-F238E27FC236}">
                <a16:creationId xmlns:a16="http://schemas.microsoft.com/office/drawing/2014/main" id="{1800B1F9-C769-704C-946D-CCD558A0543F}"/>
              </a:ext>
            </a:extLst>
          </p:cNvPr>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a:extLst>
              <a:ext uri="{FF2B5EF4-FFF2-40B4-BE49-F238E27FC236}">
                <a16:creationId xmlns:a16="http://schemas.microsoft.com/office/drawing/2014/main" id="{C879DD86-5B83-1148-A7EB-B12F313D268C}"/>
              </a:ext>
            </a:extLst>
          </p:cNvPr>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6087" name="Rectangle 7">
            <a:extLst>
              <a:ext uri="{FF2B5EF4-FFF2-40B4-BE49-F238E27FC236}">
                <a16:creationId xmlns:a16="http://schemas.microsoft.com/office/drawing/2014/main" id="{B884D6D6-6DC6-2D48-9F38-80E2782C56A2}"/>
              </a:ext>
            </a:extLst>
          </p:cNvPr>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4FBDD10A-CE29-DB42-B92B-5D1A3F85B9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7835DF05-98C0-2A43-8C39-266DF543A4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B70E3254-EAAD-EA4C-B3A9-B539D5742F83}" type="slidenum">
              <a:rPr lang="en-US" altLang="en-US" smtClean="0"/>
              <a:pPr>
                <a:spcBef>
                  <a:spcPct val="0"/>
                </a:spcBef>
              </a:pPr>
              <a:t>1</a:t>
            </a:fld>
            <a:endParaRPr lang="en-US" altLang="en-US"/>
          </a:p>
        </p:txBody>
      </p:sp>
      <p:sp>
        <p:nvSpPr>
          <p:cNvPr id="17410" name="Rectangle 2">
            <a:extLst>
              <a:ext uri="{FF2B5EF4-FFF2-40B4-BE49-F238E27FC236}">
                <a16:creationId xmlns:a16="http://schemas.microsoft.com/office/drawing/2014/main" id="{3B7BF218-79C6-9D40-A52C-D7B2E207261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3FBE4D7-4567-ED46-9C01-DA698BFF16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6"/>
            <a:ext cx="37306251" cy="7054850"/>
          </a:xfrm>
        </p:spPr>
        <p:txBody>
          <a:bodyPr/>
          <a:lstStyle/>
          <a:p>
            <a:r>
              <a:rPr lang="en-US"/>
              <a:t>Click to edit Master title style</a:t>
            </a:r>
          </a:p>
        </p:txBody>
      </p:sp>
      <p:sp>
        <p:nvSpPr>
          <p:cNvPr id="3" name="Subtitle 2"/>
          <p:cNvSpPr>
            <a:spLocks noGrp="1"/>
          </p:cNvSpPr>
          <p:nvPr>
            <p:ph type="subTitle" idx="1"/>
          </p:nvPr>
        </p:nvSpPr>
        <p:spPr>
          <a:xfrm>
            <a:off x="6583364" y="18653126"/>
            <a:ext cx="30724475" cy="841375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784862-F65E-5748-A2AE-31F6C859BE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7D2611-8C79-8247-8BC9-BA7DFAF087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4A9679-A2DE-724D-A9C0-27BE2547156B}"/>
              </a:ext>
            </a:extLst>
          </p:cNvPr>
          <p:cNvSpPr>
            <a:spLocks noGrp="1" noChangeArrowheads="1"/>
          </p:cNvSpPr>
          <p:nvPr>
            <p:ph type="sldNum" sz="quarter" idx="12"/>
          </p:nvPr>
        </p:nvSpPr>
        <p:spPr>
          <a:ln/>
        </p:spPr>
        <p:txBody>
          <a:bodyPr/>
          <a:lstStyle>
            <a:lvl1pPr>
              <a:defRPr/>
            </a:lvl1pPr>
          </a:lstStyle>
          <a:p>
            <a:pPr>
              <a:defRPr/>
            </a:pPr>
            <a:fld id="{5D27CFBA-5933-E647-A0CD-EE35B1194C6F}" type="slidenum">
              <a:rPr lang="en-US" altLang="en-US"/>
              <a:pPr>
                <a:defRPr/>
              </a:pPr>
              <a:t>‹#›</a:t>
            </a:fld>
            <a:endParaRPr lang="en-US" altLang="en-US"/>
          </a:p>
        </p:txBody>
      </p:sp>
    </p:spTree>
    <p:extLst>
      <p:ext uri="{BB962C8B-B14F-4D97-AF65-F5344CB8AC3E}">
        <p14:creationId xmlns:p14="http://schemas.microsoft.com/office/powerpoint/2010/main" val="370443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A9DDF3-53BC-814A-A6BC-224DAF6DE4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D920EA-9F4A-7744-8962-EE4AA6D434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FFECF9-4BFE-6047-96C9-63167CD03AB0}"/>
              </a:ext>
            </a:extLst>
          </p:cNvPr>
          <p:cNvSpPr>
            <a:spLocks noGrp="1" noChangeArrowheads="1"/>
          </p:cNvSpPr>
          <p:nvPr>
            <p:ph type="sldNum" sz="quarter" idx="12"/>
          </p:nvPr>
        </p:nvSpPr>
        <p:spPr>
          <a:ln/>
        </p:spPr>
        <p:txBody>
          <a:bodyPr/>
          <a:lstStyle>
            <a:lvl1pPr>
              <a:defRPr/>
            </a:lvl1pPr>
          </a:lstStyle>
          <a:p>
            <a:pPr>
              <a:defRPr/>
            </a:pPr>
            <a:fld id="{15EE81A3-80B3-C546-8EC9-DAA474D17129}" type="slidenum">
              <a:rPr lang="en-US" altLang="en-US"/>
              <a:pPr>
                <a:defRPr/>
              </a:pPr>
              <a:t>‹#›</a:t>
            </a:fld>
            <a:endParaRPr lang="en-US" altLang="en-US"/>
          </a:p>
        </p:txBody>
      </p:sp>
    </p:spTree>
    <p:extLst>
      <p:ext uri="{BB962C8B-B14F-4D97-AF65-F5344CB8AC3E}">
        <p14:creationId xmlns:p14="http://schemas.microsoft.com/office/powerpoint/2010/main" val="36990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9"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6"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98032B-FC8D-0843-8E4D-2E6852BE8E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26BBF2-73EE-1944-B1F2-AEE113E586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7750C2-337B-0A43-B351-1BE3E1E2A74C}"/>
              </a:ext>
            </a:extLst>
          </p:cNvPr>
          <p:cNvSpPr>
            <a:spLocks noGrp="1" noChangeArrowheads="1"/>
          </p:cNvSpPr>
          <p:nvPr>
            <p:ph type="sldNum" sz="quarter" idx="12"/>
          </p:nvPr>
        </p:nvSpPr>
        <p:spPr>
          <a:ln/>
        </p:spPr>
        <p:txBody>
          <a:bodyPr/>
          <a:lstStyle>
            <a:lvl1pPr>
              <a:defRPr/>
            </a:lvl1pPr>
          </a:lstStyle>
          <a:p>
            <a:pPr>
              <a:defRPr/>
            </a:pPr>
            <a:fld id="{9A7C7870-9553-BE4F-BD20-9841EC9945DE}" type="slidenum">
              <a:rPr lang="en-US" altLang="en-US"/>
              <a:pPr>
                <a:defRPr/>
              </a:pPr>
              <a:t>‹#›</a:t>
            </a:fld>
            <a:endParaRPr lang="en-US" altLang="en-US"/>
          </a:p>
        </p:txBody>
      </p:sp>
    </p:spTree>
    <p:extLst>
      <p:ext uri="{BB962C8B-B14F-4D97-AF65-F5344CB8AC3E}">
        <p14:creationId xmlns:p14="http://schemas.microsoft.com/office/powerpoint/2010/main" val="424268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6" y="1317625"/>
            <a:ext cx="39503351" cy="5486400"/>
          </a:xfrm>
        </p:spPr>
        <p:txBody>
          <a:bodyPr/>
          <a:lstStyle/>
          <a:p>
            <a:r>
              <a:rPr lang="en-US"/>
              <a:t>Click to edit Master title style</a:t>
            </a:r>
          </a:p>
        </p:txBody>
      </p:sp>
      <p:sp>
        <p:nvSpPr>
          <p:cNvPr id="3" name="Content Placeholder 2"/>
          <p:cNvSpPr>
            <a:spLocks noGrp="1"/>
          </p:cNvSpPr>
          <p:nvPr>
            <p:ph sz="quarter" idx="1"/>
          </p:nvPr>
        </p:nvSpPr>
        <p:spPr>
          <a:xfrm>
            <a:off x="2193925" y="7680326"/>
            <a:ext cx="19675475" cy="1078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1" y="7680326"/>
            <a:ext cx="19675475" cy="1078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5" y="18618201"/>
            <a:ext cx="19675475"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1" y="18618201"/>
            <a:ext cx="19675475"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1B5B7CE-7DE0-C548-B81D-3BD352212EE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ECB78F-7153-5948-B372-9DC59E4DBF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9374AE0-3B56-3647-97E7-4C90CF35577C}"/>
              </a:ext>
            </a:extLst>
          </p:cNvPr>
          <p:cNvSpPr>
            <a:spLocks noGrp="1" noChangeArrowheads="1"/>
          </p:cNvSpPr>
          <p:nvPr>
            <p:ph type="sldNum" sz="quarter" idx="12"/>
          </p:nvPr>
        </p:nvSpPr>
        <p:spPr>
          <a:ln/>
        </p:spPr>
        <p:txBody>
          <a:bodyPr/>
          <a:lstStyle>
            <a:lvl1pPr>
              <a:defRPr/>
            </a:lvl1pPr>
          </a:lstStyle>
          <a:p>
            <a:pPr>
              <a:defRPr/>
            </a:pPr>
            <a:fld id="{9467DFEC-6125-654C-A220-D7EB4BF6B18E}" type="slidenum">
              <a:rPr lang="en-US" altLang="en-US"/>
              <a:pPr>
                <a:defRPr/>
              </a:pPr>
              <a:t>‹#›</a:t>
            </a:fld>
            <a:endParaRPr lang="en-US" altLang="en-US"/>
          </a:p>
        </p:txBody>
      </p:sp>
    </p:spTree>
    <p:extLst>
      <p:ext uri="{BB962C8B-B14F-4D97-AF65-F5344CB8AC3E}">
        <p14:creationId xmlns:p14="http://schemas.microsoft.com/office/powerpoint/2010/main" val="321354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148D3D-A8C4-804C-ABBC-CA3AA5FC70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959113-9257-2041-9C30-317D28D3CC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34EAAD-3D76-7044-B45F-F516892FA15E}"/>
              </a:ext>
            </a:extLst>
          </p:cNvPr>
          <p:cNvSpPr>
            <a:spLocks noGrp="1" noChangeArrowheads="1"/>
          </p:cNvSpPr>
          <p:nvPr>
            <p:ph type="sldNum" sz="quarter" idx="12"/>
          </p:nvPr>
        </p:nvSpPr>
        <p:spPr>
          <a:ln/>
        </p:spPr>
        <p:txBody>
          <a:bodyPr/>
          <a:lstStyle>
            <a:lvl1pPr>
              <a:defRPr/>
            </a:lvl1pPr>
          </a:lstStyle>
          <a:p>
            <a:pPr>
              <a:defRPr/>
            </a:pPr>
            <a:fld id="{1ECBE3F5-3F0B-9D47-8D19-4C8968932C2E}" type="slidenum">
              <a:rPr lang="en-US" altLang="en-US"/>
              <a:pPr>
                <a:defRPr/>
              </a:pPr>
              <a:t>‹#›</a:t>
            </a:fld>
            <a:endParaRPr lang="en-US" altLang="en-US"/>
          </a:p>
        </p:txBody>
      </p:sp>
    </p:spTree>
    <p:extLst>
      <p:ext uri="{BB962C8B-B14F-4D97-AF65-F5344CB8AC3E}">
        <p14:creationId xmlns:p14="http://schemas.microsoft.com/office/powerpoint/2010/main" val="164465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7839"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7839" cy="7200900"/>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DBB9F6-9B38-1542-B713-1F9479CF04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548BEA-FC59-0C4B-B4D8-2EAD86EE66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ACABE3-678A-B742-9D38-5CE6C00508C7}"/>
              </a:ext>
            </a:extLst>
          </p:cNvPr>
          <p:cNvSpPr>
            <a:spLocks noGrp="1" noChangeArrowheads="1"/>
          </p:cNvSpPr>
          <p:nvPr>
            <p:ph type="sldNum" sz="quarter" idx="12"/>
          </p:nvPr>
        </p:nvSpPr>
        <p:spPr>
          <a:ln/>
        </p:spPr>
        <p:txBody>
          <a:bodyPr/>
          <a:lstStyle>
            <a:lvl1pPr>
              <a:defRPr/>
            </a:lvl1pPr>
          </a:lstStyle>
          <a:p>
            <a:pPr>
              <a:defRPr/>
            </a:pPr>
            <a:fld id="{085AFFA3-01FD-2145-882F-482AB8A164F4}" type="slidenum">
              <a:rPr lang="en-US" altLang="en-US"/>
              <a:pPr>
                <a:defRPr/>
              </a:pPr>
              <a:t>‹#›</a:t>
            </a:fld>
            <a:endParaRPr lang="en-US" altLang="en-US"/>
          </a:p>
        </p:txBody>
      </p:sp>
    </p:spTree>
    <p:extLst>
      <p:ext uri="{BB962C8B-B14F-4D97-AF65-F5344CB8AC3E}">
        <p14:creationId xmlns:p14="http://schemas.microsoft.com/office/powerpoint/2010/main" val="325801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1"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3CBD725-30CC-2C46-A61B-7254EFD1DA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011B24-4168-394A-9BBA-D848FB94C7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68F960-D4D5-9A4D-A767-768BB0FABFC5}"/>
              </a:ext>
            </a:extLst>
          </p:cNvPr>
          <p:cNvSpPr>
            <a:spLocks noGrp="1" noChangeArrowheads="1"/>
          </p:cNvSpPr>
          <p:nvPr>
            <p:ph type="sldNum" sz="quarter" idx="12"/>
          </p:nvPr>
        </p:nvSpPr>
        <p:spPr>
          <a:ln/>
        </p:spPr>
        <p:txBody>
          <a:bodyPr/>
          <a:lstStyle>
            <a:lvl1pPr>
              <a:defRPr/>
            </a:lvl1pPr>
          </a:lstStyle>
          <a:p>
            <a:pPr>
              <a:defRPr/>
            </a:pPr>
            <a:fld id="{FB87DAAF-0420-B84F-B546-89B274419C97}" type="slidenum">
              <a:rPr lang="en-US" altLang="en-US"/>
              <a:pPr>
                <a:defRPr/>
              </a:pPr>
              <a:t>‹#›</a:t>
            </a:fld>
            <a:endParaRPr lang="en-US" altLang="en-US"/>
          </a:p>
        </p:txBody>
      </p:sp>
    </p:spTree>
    <p:extLst>
      <p:ext uri="{BB962C8B-B14F-4D97-AF65-F5344CB8AC3E}">
        <p14:creationId xmlns:p14="http://schemas.microsoft.com/office/powerpoint/2010/main" val="18017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6" y="7369176"/>
            <a:ext cx="19392900" cy="30702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6"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9" y="7369176"/>
            <a:ext cx="19400837" cy="30702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9" y="10439401"/>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F39FC5B-5C1D-5B41-9955-6A1784ACF94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DC3CD2-FB5C-E14E-BBEA-80E5362BE6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F2D26B4-A898-6A44-BC55-698641C33904}"/>
              </a:ext>
            </a:extLst>
          </p:cNvPr>
          <p:cNvSpPr>
            <a:spLocks noGrp="1" noChangeArrowheads="1"/>
          </p:cNvSpPr>
          <p:nvPr>
            <p:ph type="sldNum" sz="quarter" idx="12"/>
          </p:nvPr>
        </p:nvSpPr>
        <p:spPr>
          <a:ln/>
        </p:spPr>
        <p:txBody>
          <a:bodyPr/>
          <a:lstStyle>
            <a:lvl1pPr>
              <a:defRPr/>
            </a:lvl1pPr>
          </a:lstStyle>
          <a:p>
            <a:pPr>
              <a:defRPr/>
            </a:pPr>
            <a:fld id="{C6C750FB-2A53-E148-A810-20028432D8D2}" type="slidenum">
              <a:rPr lang="en-US" altLang="en-US"/>
              <a:pPr>
                <a:defRPr/>
              </a:pPr>
              <a:t>‹#›</a:t>
            </a:fld>
            <a:endParaRPr lang="en-US" altLang="en-US"/>
          </a:p>
        </p:txBody>
      </p:sp>
    </p:spTree>
    <p:extLst>
      <p:ext uri="{BB962C8B-B14F-4D97-AF65-F5344CB8AC3E}">
        <p14:creationId xmlns:p14="http://schemas.microsoft.com/office/powerpoint/2010/main" val="195837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C6F4695-F6DA-114E-B392-E1AB1A06ECB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968D6A9-18ED-D146-9EFF-308627973D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6B49E5-1CB8-9A46-9FF4-95FA98883965}"/>
              </a:ext>
            </a:extLst>
          </p:cNvPr>
          <p:cNvSpPr>
            <a:spLocks noGrp="1" noChangeArrowheads="1"/>
          </p:cNvSpPr>
          <p:nvPr>
            <p:ph type="sldNum" sz="quarter" idx="12"/>
          </p:nvPr>
        </p:nvSpPr>
        <p:spPr>
          <a:ln/>
        </p:spPr>
        <p:txBody>
          <a:bodyPr/>
          <a:lstStyle>
            <a:lvl1pPr>
              <a:defRPr/>
            </a:lvl1pPr>
          </a:lstStyle>
          <a:p>
            <a:pPr>
              <a:defRPr/>
            </a:pPr>
            <a:fld id="{657FD976-5728-6241-89BA-F38336EC47C9}" type="slidenum">
              <a:rPr lang="en-US" altLang="en-US"/>
              <a:pPr>
                <a:defRPr/>
              </a:pPr>
              <a:t>‹#›</a:t>
            </a:fld>
            <a:endParaRPr lang="en-US" altLang="en-US"/>
          </a:p>
        </p:txBody>
      </p:sp>
    </p:spTree>
    <p:extLst>
      <p:ext uri="{BB962C8B-B14F-4D97-AF65-F5344CB8AC3E}">
        <p14:creationId xmlns:p14="http://schemas.microsoft.com/office/powerpoint/2010/main" val="232744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2400CE-8D76-9644-A933-5AD4C61C5F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DF50898-83AA-8847-B884-CE8B3EA126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C6B2C1-2F48-B441-80BD-FAA3D0562399}"/>
              </a:ext>
            </a:extLst>
          </p:cNvPr>
          <p:cNvSpPr>
            <a:spLocks noGrp="1" noChangeArrowheads="1"/>
          </p:cNvSpPr>
          <p:nvPr>
            <p:ph type="sldNum" sz="quarter" idx="12"/>
          </p:nvPr>
        </p:nvSpPr>
        <p:spPr>
          <a:ln/>
        </p:spPr>
        <p:txBody>
          <a:bodyPr/>
          <a:lstStyle>
            <a:lvl1pPr>
              <a:defRPr/>
            </a:lvl1pPr>
          </a:lstStyle>
          <a:p>
            <a:pPr>
              <a:defRPr/>
            </a:pPr>
            <a:fld id="{10C10636-F4AF-D34D-B171-62E882CAFDE3}" type="slidenum">
              <a:rPr lang="en-US" altLang="en-US"/>
              <a:pPr>
                <a:defRPr/>
              </a:pPr>
              <a:t>‹#›</a:t>
            </a:fld>
            <a:endParaRPr lang="en-US" altLang="en-US"/>
          </a:p>
        </p:txBody>
      </p:sp>
    </p:spTree>
    <p:extLst>
      <p:ext uri="{BB962C8B-B14F-4D97-AF65-F5344CB8AC3E}">
        <p14:creationId xmlns:p14="http://schemas.microsoft.com/office/powerpoint/2010/main" val="401028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6"/>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6"/>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6" y="6888163"/>
            <a:ext cx="14439900" cy="2251710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0945F3-8F55-4844-A460-DB40C9615F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B0E70D-E5B6-0C4D-BDF2-4B0940CA6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D0B6702-CF82-3646-92EE-B34023487EE8}"/>
              </a:ext>
            </a:extLst>
          </p:cNvPr>
          <p:cNvSpPr>
            <a:spLocks noGrp="1" noChangeArrowheads="1"/>
          </p:cNvSpPr>
          <p:nvPr>
            <p:ph type="sldNum" sz="quarter" idx="12"/>
          </p:nvPr>
        </p:nvSpPr>
        <p:spPr>
          <a:ln/>
        </p:spPr>
        <p:txBody>
          <a:bodyPr/>
          <a:lstStyle>
            <a:lvl1pPr>
              <a:defRPr/>
            </a:lvl1pPr>
          </a:lstStyle>
          <a:p>
            <a:pPr>
              <a:defRPr/>
            </a:pPr>
            <a:fld id="{C3F4AEDE-4F60-1F48-97C5-157D55A0F996}" type="slidenum">
              <a:rPr lang="en-US" altLang="en-US"/>
              <a:pPr>
                <a:defRPr/>
              </a:pPr>
              <a:t>‹#›</a:t>
            </a:fld>
            <a:endParaRPr lang="en-US" altLang="en-US"/>
          </a:p>
        </p:txBody>
      </p:sp>
    </p:spTree>
    <p:extLst>
      <p:ext uri="{BB962C8B-B14F-4D97-AF65-F5344CB8AC3E}">
        <p14:creationId xmlns:p14="http://schemas.microsoft.com/office/powerpoint/2010/main" val="234344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4" y="23042564"/>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4" y="2941639"/>
            <a:ext cx="26335037" cy="1975008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8602664" y="25763539"/>
            <a:ext cx="26335037" cy="386238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7D3560-6511-E24D-B4C1-559EE9CFF1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F82213-CF15-B046-8EA4-230E0EF9D4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0B4EBD-0929-3845-AC50-C5CCBB0AD8BD}"/>
              </a:ext>
            </a:extLst>
          </p:cNvPr>
          <p:cNvSpPr>
            <a:spLocks noGrp="1" noChangeArrowheads="1"/>
          </p:cNvSpPr>
          <p:nvPr>
            <p:ph type="sldNum" sz="quarter" idx="12"/>
          </p:nvPr>
        </p:nvSpPr>
        <p:spPr>
          <a:ln/>
        </p:spPr>
        <p:txBody>
          <a:bodyPr/>
          <a:lstStyle>
            <a:lvl1pPr>
              <a:defRPr/>
            </a:lvl1pPr>
          </a:lstStyle>
          <a:p>
            <a:pPr>
              <a:defRPr/>
            </a:pPr>
            <a:fld id="{C325DB97-70A6-EF4B-BA5E-CF4A0E775C1B}" type="slidenum">
              <a:rPr lang="en-US" altLang="en-US"/>
              <a:pPr>
                <a:defRPr/>
              </a:pPr>
              <a:t>‹#›</a:t>
            </a:fld>
            <a:endParaRPr lang="en-US" altLang="en-US"/>
          </a:p>
        </p:txBody>
      </p:sp>
    </p:spTree>
    <p:extLst>
      <p:ext uri="{BB962C8B-B14F-4D97-AF65-F5344CB8AC3E}">
        <p14:creationId xmlns:p14="http://schemas.microsoft.com/office/powerpoint/2010/main" val="194895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8FD4A1-F38B-8743-9460-40A18279AA2E}"/>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40" tIns="219422" rIns="438840" bIns="219422"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4E38B1-B256-CB43-9A4F-FC3C801AA028}"/>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40" tIns="219422" rIns="438840" bIns="2194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1076" name="Rectangle 4">
            <a:extLst>
              <a:ext uri="{FF2B5EF4-FFF2-40B4-BE49-F238E27FC236}">
                <a16:creationId xmlns:a16="http://schemas.microsoft.com/office/drawing/2014/main" id="{DC183DD5-69E3-3F4E-839F-3A1404FAA88B}"/>
              </a:ext>
            </a:extLst>
          </p:cNvPr>
          <p:cNvSpPr>
            <a:spLocks noGrp="1" noChangeArrowheads="1"/>
          </p:cNvSpPr>
          <p:nvPr>
            <p:ph type="dt" sz="half" idx="2"/>
          </p:nvPr>
        </p:nvSpPr>
        <p:spPr bwMode="auto">
          <a:xfrm>
            <a:off x="2193925" y="29976763"/>
            <a:ext cx="10242550" cy="2286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38840" tIns="219422" rIns="438840" bIns="219422" numCol="1" anchor="t" anchorCtr="0" compatLnSpc="1">
            <a:prstTxWarp prst="textNoShape">
              <a:avLst/>
            </a:prstTxWarp>
          </a:bodyPr>
          <a:lstStyle>
            <a:lvl1pPr defTabSz="4389329" eaLnBrk="1" hangingPunct="1">
              <a:defRPr sz="6700">
                <a:latin typeface="Arial" charset="0"/>
                <a:ea typeface="ＭＳ Ｐゴシック" charset="0"/>
                <a:cs typeface="Arial" charset="0"/>
              </a:defRPr>
            </a:lvl1pPr>
          </a:lstStyle>
          <a:p>
            <a:pPr>
              <a:defRPr/>
            </a:pPr>
            <a:endParaRPr lang="en-US"/>
          </a:p>
        </p:txBody>
      </p:sp>
      <p:sp>
        <p:nvSpPr>
          <p:cNvPr id="131077" name="Rectangle 5">
            <a:extLst>
              <a:ext uri="{FF2B5EF4-FFF2-40B4-BE49-F238E27FC236}">
                <a16:creationId xmlns:a16="http://schemas.microsoft.com/office/drawing/2014/main" id="{6FE6B7BC-3873-0143-9A4A-2F061261EB4C}"/>
              </a:ext>
            </a:extLst>
          </p:cNvPr>
          <p:cNvSpPr>
            <a:spLocks noGrp="1" noChangeArrowheads="1"/>
          </p:cNvSpPr>
          <p:nvPr>
            <p:ph type="ftr" sz="quarter" idx="3"/>
          </p:nvPr>
        </p:nvSpPr>
        <p:spPr bwMode="auto">
          <a:xfrm>
            <a:off x="14995525" y="29976763"/>
            <a:ext cx="13900150" cy="2286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38840" tIns="219422" rIns="438840" bIns="219422" numCol="1" anchor="t" anchorCtr="0" compatLnSpc="1">
            <a:prstTxWarp prst="textNoShape">
              <a:avLst/>
            </a:prstTxWarp>
          </a:bodyPr>
          <a:lstStyle>
            <a:lvl1pPr algn="ctr" defTabSz="4389329" eaLnBrk="1" hangingPunct="1">
              <a:defRPr sz="6700">
                <a:latin typeface="Arial" charset="0"/>
                <a:ea typeface="ＭＳ Ｐゴシック" charset="0"/>
                <a:cs typeface="Arial" charset="0"/>
              </a:defRPr>
            </a:lvl1pPr>
          </a:lstStyle>
          <a:p>
            <a:pPr>
              <a:defRPr/>
            </a:pPr>
            <a:endParaRPr lang="en-US"/>
          </a:p>
        </p:txBody>
      </p:sp>
      <p:sp>
        <p:nvSpPr>
          <p:cNvPr id="131078" name="Rectangle 6">
            <a:extLst>
              <a:ext uri="{FF2B5EF4-FFF2-40B4-BE49-F238E27FC236}">
                <a16:creationId xmlns:a16="http://schemas.microsoft.com/office/drawing/2014/main" id="{F755B599-7822-B84A-B4A8-CEDEF8F82ADC}"/>
              </a:ext>
            </a:extLst>
          </p:cNvPr>
          <p:cNvSpPr>
            <a:spLocks noGrp="1" noChangeArrowheads="1"/>
          </p:cNvSpPr>
          <p:nvPr>
            <p:ph type="sldNum" sz="quarter" idx="4"/>
          </p:nvPr>
        </p:nvSpPr>
        <p:spPr bwMode="auto">
          <a:xfrm>
            <a:off x="31454725" y="29976763"/>
            <a:ext cx="10242550" cy="2286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38840" tIns="219422" rIns="438840" bIns="219422" numCol="1" anchor="t" anchorCtr="0" compatLnSpc="1">
            <a:prstTxWarp prst="textNoShape">
              <a:avLst/>
            </a:prstTxWarp>
          </a:bodyPr>
          <a:lstStyle>
            <a:lvl1pPr algn="r" defTabSz="4389329" eaLnBrk="1" hangingPunct="1">
              <a:defRPr sz="6700"/>
            </a:lvl1pPr>
          </a:lstStyle>
          <a:p>
            <a:pPr>
              <a:defRPr/>
            </a:pPr>
            <a:fld id="{8F3E95C5-0C7E-FC47-B97E-A5A526705F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defTabSz="4387850" rtl="0" eaLnBrk="0" fontAlgn="base" hangingPunct="0">
        <a:spcBef>
          <a:spcPct val="0"/>
        </a:spcBef>
        <a:spcAft>
          <a:spcPct val="0"/>
        </a:spcAft>
        <a:defRPr sz="21000">
          <a:solidFill>
            <a:schemeClr val="tx2"/>
          </a:solidFill>
          <a:latin typeface="+mj-lt"/>
          <a:ea typeface="MS PGothic" panose="020B0600070205080204" pitchFamily="34" charset="-128"/>
          <a:cs typeface="+mj-cs"/>
        </a:defRPr>
      </a:lvl1pPr>
      <a:lvl2pPr algn="ctr" defTabSz="4387850" rtl="0" eaLnBrk="0" fontAlgn="base" hangingPunct="0">
        <a:spcBef>
          <a:spcPct val="0"/>
        </a:spcBef>
        <a:spcAft>
          <a:spcPct val="0"/>
        </a:spcAft>
        <a:defRPr sz="21000">
          <a:solidFill>
            <a:schemeClr val="tx2"/>
          </a:solidFill>
          <a:latin typeface="Arial" charset="0"/>
          <a:ea typeface="MS PGothic" panose="020B0600070205080204" pitchFamily="34" charset="-128"/>
          <a:cs typeface="Arial" charset="0"/>
        </a:defRPr>
      </a:lvl2pPr>
      <a:lvl3pPr algn="ctr" defTabSz="4387850" rtl="0" eaLnBrk="0" fontAlgn="base" hangingPunct="0">
        <a:spcBef>
          <a:spcPct val="0"/>
        </a:spcBef>
        <a:spcAft>
          <a:spcPct val="0"/>
        </a:spcAft>
        <a:defRPr sz="21000">
          <a:solidFill>
            <a:schemeClr val="tx2"/>
          </a:solidFill>
          <a:latin typeface="Arial" charset="0"/>
          <a:ea typeface="MS PGothic" panose="020B0600070205080204" pitchFamily="34" charset="-128"/>
          <a:cs typeface="Arial" charset="0"/>
        </a:defRPr>
      </a:lvl3pPr>
      <a:lvl4pPr algn="ctr" defTabSz="4387850" rtl="0" eaLnBrk="0" fontAlgn="base" hangingPunct="0">
        <a:spcBef>
          <a:spcPct val="0"/>
        </a:spcBef>
        <a:spcAft>
          <a:spcPct val="0"/>
        </a:spcAft>
        <a:defRPr sz="21000">
          <a:solidFill>
            <a:schemeClr val="tx2"/>
          </a:solidFill>
          <a:latin typeface="Arial" charset="0"/>
          <a:ea typeface="MS PGothic" panose="020B0600070205080204" pitchFamily="34" charset="-128"/>
          <a:cs typeface="Arial" charset="0"/>
        </a:defRPr>
      </a:lvl4pPr>
      <a:lvl5pPr algn="ctr" defTabSz="4387850" rtl="0" eaLnBrk="0" fontAlgn="base" hangingPunct="0">
        <a:spcBef>
          <a:spcPct val="0"/>
        </a:spcBef>
        <a:spcAft>
          <a:spcPct val="0"/>
        </a:spcAft>
        <a:defRPr sz="21000">
          <a:solidFill>
            <a:schemeClr val="tx2"/>
          </a:solidFill>
          <a:latin typeface="Arial" charset="0"/>
          <a:ea typeface="MS PGothic" panose="020B0600070205080204" pitchFamily="34" charset="-128"/>
          <a:cs typeface="Arial" charset="0"/>
        </a:defRPr>
      </a:lvl5pPr>
      <a:lvl6pPr marL="457189" algn="ctr" defTabSz="4389329" rtl="0" fontAlgn="base">
        <a:spcBef>
          <a:spcPct val="0"/>
        </a:spcBef>
        <a:spcAft>
          <a:spcPct val="0"/>
        </a:spcAft>
        <a:defRPr sz="21099">
          <a:solidFill>
            <a:schemeClr val="tx2"/>
          </a:solidFill>
          <a:latin typeface="Arial" charset="0"/>
          <a:ea typeface="ＭＳ Ｐゴシック" charset="0"/>
          <a:cs typeface="Arial" charset="0"/>
        </a:defRPr>
      </a:lvl6pPr>
      <a:lvl7pPr marL="914377" algn="ctr" defTabSz="4389329" rtl="0" fontAlgn="base">
        <a:spcBef>
          <a:spcPct val="0"/>
        </a:spcBef>
        <a:spcAft>
          <a:spcPct val="0"/>
        </a:spcAft>
        <a:defRPr sz="21099">
          <a:solidFill>
            <a:schemeClr val="tx2"/>
          </a:solidFill>
          <a:latin typeface="Arial" charset="0"/>
          <a:ea typeface="ＭＳ Ｐゴシック" charset="0"/>
          <a:cs typeface="Arial" charset="0"/>
        </a:defRPr>
      </a:lvl7pPr>
      <a:lvl8pPr marL="1371566" algn="ctr" defTabSz="4389329" rtl="0" fontAlgn="base">
        <a:spcBef>
          <a:spcPct val="0"/>
        </a:spcBef>
        <a:spcAft>
          <a:spcPct val="0"/>
        </a:spcAft>
        <a:defRPr sz="21099">
          <a:solidFill>
            <a:schemeClr val="tx2"/>
          </a:solidFill>
          <a:latin typeface="Arial" charset="0"/>
          <a:ea typeface="ＭＳ Ｐゴシック" charset="0"/>
          <a:cs typeface="Arial" charset="0"/>
        </a:defRPr>
      </a:lvl8pPr>
      <a:lvl9pPr marL="1828754" algn="ctr" defTabSz="4389329" rtl="0" fontAlgn="base">
        <a:spcBef>
          <a:spcPct val="0"/>
        </a:spcBef>
        <a:spcAft>
          <a:spcPct val="0"/>
        </a:spcAft>
        <a:defRPr sz="21099">
          <a:solidFill>
            <a:schemeClr val="tx2"/>
          </a:solidFill>
          <a:latin typeface="Arial" charset="0"/>
          <a:ea typeface="ＭＳ Ｐゴシック" charset="0"/>
          <a:cs typeface="Arial" charset="0"/>
        </a:defRPr>
      </a:lvl9pPr>
    </p:titleStyle>
    <p:bodyStyle>
      <a:lvl1pPr marL="1644650" indent="-1644650" algn="l" defTabSz="4387850" rtl="0" eaLnBrk="0" fontAlgn="base" hangingPunct="0">
        <a:spcBef>
          <a:spcPct val="20000"/>
        </a:spcBef>
        <a:spcAft>
          <a:spcPct val="0"/>
        </a:spcAft>
        <a:buChar char="•"/>
        <a:defRPr sz="15400">
          <a:solidFill>
            <a:schemeClr val="tx1"/>
          </a:solidFill>
          <a:latin typeface="+mn-lt"/>
          <a:ea typeface="MS PGothic" panose="020B0600070205080204" pitchFamily="34" charset="-128"/>
          <a:cs typeface="+mn-cs"/>
        </a:defRPr>
      </a:lvl1pPr>
      <a:lvl2pPr marL="3563938" indent="-1370013" algn="l" defTabSz="4387850" rtl="0" eaLnBrk="0" fontAlgn="base" hangingPunct="0">
        <a:spcBef>
          <a:spcPct val="20000"/>
        </a:spcBef>
        <a:spcAft>
          <a:spcPct val="0"/>
        </a:spcAft>
        <a:buChar char="–"/>
        <a:defRPr sz="13400">
          <a:solidFill>
            <a:schemeClr val="tx1"/>
          </a:solidFill>
          <a:latin typeface="+mn-lt"/>
          <a:ea typeface="Arial" charset="0"/>
          <a:cs typeface="+mn-cs"/>
        </a:defRPr>
      </a:lvl2pPr>
      <a:lvl3pPr marL="5484813" indent="-1095375" algn="l" defTabSz="4387850" rtl="0" eaLnBrk="0" fontAlgn="base" hangingPunct="0">
        <a:spcBef>
          <a:spcPct val="20000"/>
        </a:spcBef>
        <a:spcAft>
          <a:spcPct val="0"/>
        </a:spcAft>
        <a:buChar char="•"/>
        <a:defRPr sz="11500">
          <a:solidFill>
            <a:schemeClr val="tx1"/>
          </a:solidFill>
          <a:latin typeface="+mn-lt"/>
          <a:ea typeface="Arial" charset="0"/>
          <a:cs typeface="+mn-cs"/>
        </a:defRPr>
      </a:lvl3pPr>
      <a:lvl4pPr marL="7678738" indent="-1095375" algn="l" defTabSz="4387850" rtl="0" eaLnBrk="0" fontAlgn="base" hangingPunct="0">
        <a:spcBef>
          <a:spcPct val="20000"/>
        </a:spcBef>
        <a:spcAft>
          <a:spcPct val="0"/>
        </a:spcAft>
        <a:buChar char="–"/>
        <a:defRPr sz="9600">
          <a:solidFill>
            <a:schemeClr val="tx1"/>
          </a:solidFill>
          <a:latin typeface="+mn-lt"/>
          <a:ea typeface="Arial" charset="0"/>
          <a:cs typeface="+mn-cs"/>
        </a:defRPr>
      </a:lvl4pPr>
      <a:lvl5pPr marL="9874250" indent="-1095375" algn="l" defTabSz="4387850" rtl="0" eaLnBrk="0" fontAlgn="base" hangingPunct="0">
        <a:spcBef>
          <a:spcPct val="20000"/>
        </a:spcBef>
        <a:spcAft>
          <a:spcPct val="0"/>
        </a:spcAft>
        <a:buChar char="»"/>
        <a:defRPr sz="9600">
          <a:solidFill>
            <a:schemeClr val="tx1"/>
          </a:solidFill>
          <a:latin typeface="+mn-lt"/>
          <a:ea typeface="Arial" charset="0"/>
          <a:cs typeface="+mn-cs"/>
        </a:defRPr>
      </a:lvl5pPr>
      <a:lvl6pPr marL="10332780" indent="-1096935" algn="l" defTabSz="4389329" rtl="0" fontAlgn="base">
        <a:spcBef>
          <a:spcPct val="20000"/>
        </a:spcBef>
        <a:spcAft>
          <a:spcPct val="0"/>
        </a:spcAft>
        <a:buChar char="»"/>
        <a:defRPr sz="9600">
          <a:solidFill>
            <a:schemeClr val="tx1"/>
          </a:solidFill>
          <a:latin typeface="+mn-lt"/>
          <a:ea typeface="Arial" charset="0"/>
          <a:cs typeface="+mn-cs"/>
        </a:defRPr>
      </a:lvl6pPr>
      <a:lvl7pPr marL="10789969" indent="-1096935" algn="l" defTabSz="4389329" rtl="0" fontAlgn="base">
        <a:spcBef>
          <a:spcPct val="20000"/>
        </a:spcBef>
        <a:spcAft>
          <a:spcPct val="0"/>
        </a:spcAft>
        <a:buChar char="»"/>
        <a:defRPr sz="9600">
          <a:solidFill>
            <a:schemeClr val="tx1"/>
          </a:solidFill>
          <a:latin typeface="+mn-lt"/>
          <a:ea typeface="Arial" charset="0"/>
          <a:cs typeface="+mn-cs"/>
        </a:defRPr>
      </a:lvl7pPr>
      <a:lvl8pPr marL="11247157" indent="-1096935" algn="l" defTabSz="4389329" rtl="0" fontAlgn="base">
        <a:spcBef>
          <a:spcPct val="20000"/>
        </a:spcBef>
        <a:spcAft>
          <a:spcPct val="0"/>
        </a:spcAft>
        <a:buChar char="»"/>
        <a:defRPr sz="9600">
          <a:solidFill>
            <a:schemeClr val="tx1"/>
          </a:solidFill>
          <a:latin typeface="+mn-lt"/>
          <a:ea typeface="Arial" charset="0"/>
          <a:cs typeface="+mn-cs"/>
        </a:defRPr>
      </a:lvl8pPr>
      <a:lvl9pPr marL="11704346" indent="-1096935" algn="l" defTabSz="4389329" rtl="0" fontAlgn="base">
        <a:spcBef>
          <a:spcPct val="20000"/>
        </a:spcBef>
        <a:spcAft>
          <a:spcPct val="0"/>
        </a:spcAft>
        <a:buChar char="»"/>
        <a:defRPr sz="9600">
          <a:solidFill>
            <a:schemeClr val="tx1"/>
          </a:solidFill>
          <a:latin typeface="+mn-lt"/>
          <a:ea typeface="Arial" charset="0"/>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CDD3E23-A9D8-B44D-9289-DCC8AB95878F}"/>
              </a:ext>
            </a:extLst>
          </p:cNvPr>
          <p:cNvSpPr>
            <a:spLocks noGrp="1" noChangeArrowheads="1"/>
          </p:cNvSpPr>
          <p:nvPr>
            <p:ph type="title" sz="quarter"/>
          </p:nvPr>
        </p:nvSpPr>
        <p:spPr>
          <a:xfrm>
            <a:off x="914400" y="762000"/>
            <a:ext cx="41986200" cy="2057400"/>
          </a:xfrm>
          <a:ln>
            <a:noFill/>
          </a:ln>
        </p:spPr>
        <p:style>
          <a:lnRef idx="2">
            <a:schemeClr val="dk1"/>
          </a:lnRef>
          <a:fillRef idx="1">
            <a:schemeClr val="lt1"/>
          </a:fillRef>
          <a:effectRef idx="0">
            <a:schemeClr val="dk1"/>
          </a:effectRef>
          <a:fontRef idx="minor">
            <a:schemeClr val="dk1"/>
          </a:fontRef>
        </p:style>
        <p:txBody>
          <a:bodyPr/>
          <a:lstStyle/>
          <a:p>
            <a:pPr defTabSz="4389329" eaLnBrk="1" hangingPunct="1">
              <a:defRPr/>
            </a:pPr>
            <a:r>
              <a:rPr lang="en-US" sz="9400" dirty="0">
                <a:solidFill>
                  <a:srgbClr val="5A276C"/>
                </a:solidFill>
              </a:rPr>
              <a:t>Geneva Downtown Revitalization Initiative: Case Study </a:t>
            </a:r>
            <a:br>
              <a:rPr lang="en-US" sz="9400" dirty="0">
                <a:solidFill>
                  <a:srgbClr val="5A276C"/>
                </a:solidFill>
              </a:rPr>
            </a:br>
            <a:r>
              <a:rPr lang="en-US" sz="9400" dirty="0">
                <a:solidFill>
                  <a:srgbClr val="5A276C"/>
                </a:solidFill>
              </a:rPr>
              <a:t>of The Dove Block Project</a:t>
            </a:r>
          </a:p>
        </p:txBody>
      </p:sp>
      <p:pic>
        <p:nvPicPr>
          <p:cNvPr id="2" name="Content Placeholder 1">
            <a:extLst>
              <a:ext uri="{FF2B5EF4-FFF2-40B4-BE49-F238E27FC236}">
                <a16:creationId xmlns:a16="http://schemas.microsoft.com/office/drawing/2014/main" id="{0BCCEC6A-FD13-EE46-9076-08B7D6144BE6}"/>
              </a:ext>
            </a:extLst>
          </p:cNvPr>
          <p:cNvPicPr>
            <a:picLocks noGrp="1" noChangeAspect="1"/>
          </p:cNvPicPr>
          <p:nvPr>
            <p:ph sz="quarter" idx="2"/>
          </p:nvPr>
        </p:nvPicPr>
        <p:blipFill>
          <a:blip r:embed="rId3"/>
          <a:stretch>
            <a:fillRect/>
          </a:stretch>
        </p:blipFill>
        <p:spPr>
          <a:xfrm>
            <a:off x="990600" y="11022011"/>
            <a:ext cx="12791283" cy="8519194"/>
          </a:xfrm>
          <a:prstGeom prst="rect">
            <a:avLst/>
          </a:prstGeom>
        </p:spPr>
      </p:pic>
      <p:sp>
        <p:nvSpPr>
          <p:cNvPr id="2051" name="Rectangle 3">
            <a:extLst>
              <a:ext uri="{FF2B5EF4-FFF2-40B4-BE49-F238E27FC236}">
                <a16:creationId xmlns:a16="http://schemas.microsoft.com/office/drawing/2014/main" id="{7D48A8C2-9E76-0941-8623-BF48F30275CB}"/>
              </a:ext>
            </a:extLst>
          </p:cNvPr>
          <p:cNvSpPr>
            <a:spLocks noGrp="1" noChangeArrowheads="1"/>
          </p:cNvSpPr>
          <p:nvPr>
            <p:ph type="subTitle" idx="4294967295"/>
          </p:nvPr>
        </p:nvSpPr>
        <p:spPr>
          <a:xfrm>
            <a:off x="838200" y="3211423"/>
            <a:ext cx="42138600" cy="1905000"/>
          </a:xfrm>
        </p:spPr>
        <p:txBody>
          <a:bodyPr/>
          <a:lstStyle/>
          <a:p>
            <a:pPr marL="0" indent="0" algn="ctr" defTabSz="4389329" eaLnBrk="1" hangingPunct="1">
              <a:lnSpc>
                <a:spcPct val="90000"/>
              </a:lnSpc>
              <a:buFontTx/>
              <a:buNone/>
              <a:defRPr/>
            </a:pPr>
            <a:r>
              <a:rPr lang="en-US" sz="5500" dirty="0">
                <a:ea typeface="+mn-ea"/>
              </a:rPr>
              <a:t>Molly Englert &amp; Sarah Wiles</a:t>
            </a:r>
          </a:p>
          <a:p>
            <a:pPr marL="0" indent="0" algn="ctr" defTabSz="4389329" eaLnBrk="1" hangingPunct="1">
              <a:lnSpc>
                <a:spcPct val="90000"/>
              </a:lnSpc>
              <a:buFontTx/>
              <a:buNone/>
              <a:defRPr/>
            </a:pPr>
            <a:r>
              <a:rPr lang="en-US" sz="5500" dirty="0">
                <a:solidFill>
                  <a:srgbClr val="888888"/>
                </a:solidFill>
                <a:ea typeface="+mn-ea"/>
              </a:rPr>
              <a:t>Hobart and William Smith Colleges</a:t>
            </a:r>
          </a:p>
        </p:txBody>
      </p:sp>
      <p:sp>
        <p:nvSpPr>
          <p:cNvPr id="16389" name="Text Box 4">
            <a:extLst>
              <a:ext uri="{FF2B5EF4-FFF2-40B4-BE49-F238E27FC236}">
                <a16:creationId xmlns:a16="http://schemas.microsoft.com/office/drawing/2014/main" id="{2CCAFCDD-A2A9-F041-8214-2F0D545FA0AA}"/>
              </a:ext>
            </a:extLst>
          </p:cNvPr>
          <p:cNvSpPr txBox="1">
            <a:spLocks noChangeArrowheads="1"/>
          </p:cNvSpPr>
          <p:nvPr/>
        </p:nvSpPr>
        <p:spPr bwMode="auto">
          <a:xfrm>
            <a:off x="914400" y="4528101"/>
            <a:ext cx="12801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000" b="1" dirty="0">
                <a:solidFill>
                  <a:srgbClr val="00693C"/>
                </a:solidFill>
              </a:rPr>
              <a:t>Abstract</a:t>
            </a:r>
          </a:p>
        </p:txBody>
      </p:sp>
      <p:sp>
        <p:nvSpPr>
          <p:cNvPr id="16390" name="Text Box 5">
            <a:extLst>
              <a:ext uri="{FF2B5EF4-FFF2-40B4-BE49-F238E27FC236}">
                <a16:creationId xmlns:a16="http://schemas.microsoft.com/office/drawing/2014/main" id="{17595EA2-275E-9D42-9193-49240E3F9FF1}"/>
              </a:ext>
            </a:extLst>
          </p:cNvPr>
          <p:cNvSpPr txBox="1">
            <a:spLocks noChangeArrowheads="1"/>
          </p:cNvSpPr>
          <p:nvPr/>
        </p:nvSpPr>
        <p:spPr bwMode="auto">
          <a:xfrm>
            <a:off x="990600" y="5352381"/>
            <a:ext cx="12801600" cy="5262931"/>
          </a:xfrm>
          <a:prstGeom prst="rect">
            <a:avLst/>
          </a:prstGeom>
          <a:noFill/>
          <a:ln w="9525">
            <a:noFill/>
            <a:miter lim="800000"/>
            <a:headEnd/>
            <a:tailEnd/>
          </a:ln>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eaLnBrk="1" hangingPunct="1">
              <a:spcBef>
                <a:spcPct val="0"/>
              </a:spcBef>
              <a:buFontTx/>
              <a:buNone/>
            </a:pPr>
            <a:r>
              <a:rPr lang="en-US" sz="2800" dirty="0">
                <a:latin typeface="+mn-lt"/>
              </a:rPr>
              <a:t>	Geneva, a small town in upstate NY, is one example of a town undergoing revitalization, a common phenomenon across towns and cities over the decades of the post-industrial era. Our research consists of investigating Geneva business leaders’ and residents’ opinions of the current downtown revitalization efforts, using The Dove Block Project as a case study. This project is an effort to restore the Dove Block, a vacant three-story building that sits on one of Geneva’s most important commercial corners in downtown. The goal of our research is to identify what these local actors - residents and business leaders - would like to see constructed in the Dove Block, hopefully influencing its development to reflect the citizens’ wishes. We collected data from both business owners/leaders and residents in order to compare the preferences and perspectives about the revitalization and The Dove Block Project. </a:t>
            </a:r>
            <a:endParaRPr lang="en-US" altLang="en-US" sz="2800" dirty="0">
              <a:latin typeface="+mn-lt"/>
            </a:endParaRPr>
          </a:p>
        </p:txBody>
      </p:sp>
      <p:sp>
        <p:nvSpPr>
          <p:cNvPr id="16391" name="Text Box 6">
            <a:extLst>
              <a:ext uri="{FF2B5EF4-FFF2-40B4-BE49-F238E27FC236}">
                <a16:creationId xmlns:a16="http://schemas.microsoft.com/office/drawing/2014/main" id="{4E041028-F9F1-BE41-9F48-C5734C5A2F7D}"/>
              </a:ext>
            </a:extLst>
          </p:cNvPr>
          <p:cNvSpPr txBox="1">
            <a:spLocks noChangeArrowheads="1"/>
          </p:cNvSpPr>
          <p:nvPr/>
        </p:nvSpPr>
        <p:spPr bwMode="auto">
          <a:xfrm>
            <a:off x="1005840" y="21686557"/>
            <a:ext cx="13563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000" b="1" dirty="0">
                <a:solidFill>
                  <a:srgbClr val="00693C"/>
                </a:solidFill>
              </a:rPr>
              <a:t>Introduction</a:t>
            </a:r>
          </a:p>
        </p:txBody>
      </p:sp>
      <p:sp>
        <p:nvSpPr>
          <p:cNvPr id="16392" name="Text Box 7">
            <a:extLst>
              <a:ext uri="{FF2B5EF4-FFF2-40B4-BE49-F238E27FC236}">
                <a16:creationId xmlns:a16="http://schemas.microsoft.com/office/drawing/2014/main" id="{3F769B9D-F815-9D4A-959C-AAC826B29650}"/>
              </a:ext>
            </a:extLst>
          </p:cNvPr>
          <p:cNvSpPr txBox="1">
            <a:spLocks noChangeArrowheads="1"/>
          </p:cNvSpPr>
          <p:nvPr/>
        </p:nvSpPr>
        <p:spPr bwMode="auto">
          <a:xfrm>
            <a:off x="990600" y="22579039"/>
            <a:ext cx="13800890" cy="10095023"/>
          </a:xfrm>
          <a:prstGeom prst="rect">
            <a:avLst/>
          </a:prstGeom>
          <a:noFill/>
          <a:ln w="9525">
            <a:noFill/>
            <a:miter lim="800000"/>
            <a:headEnd/>
            <a:tailEnd/>
          </a:ln>
          <a:extLst/>
        </p:spPr>
        <p:txBody>
          <a:bodyPr wrap="square"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eaLnBrk="1" hangingPunct="1">
              <a:spcBef>
                <a:spcPct val="0"/>
              </a:spcBef>
              <a:buNone/>
            </a:pPr>
            <a:r>
              <a:rPr lang="en-US" altLang="en-US" sz="2400" dirty="0">
                <a:latin typeface="Georgia" panose="02040502050405020303" pitchFamily="18" charset="0"/>
              </a:rPr>
              <a:t>	</a:t>
            </a:r>
            <a:r>
              <a:rPr lang="en-US" sz="2800" dirty="0"/>
              <a:t>Urban revitalization has become a common phenomenon across towns and cities over the post-industrial era, serving as a strategy to adapt existing cities to meet changes in economic and social requirements. While many case studies highlight the benefits of urban revitalization, Neo-Marxist critiques of urban revitalization have been emerging. These Neo-Marxists view urban revitalization as a way for the ruling class to facilitate accumulation and maintain social control (</a:t>
            </a:r>
            <a:r>
              <a:rPr lang="en-US" sz="2800" dirty="0" err="1"/>
              <a:t>Fainstein</a:t>
            </a:r>
            <a:r>
              <a:rPr lang="en-US" sz="2800" dirty="0"/>
              <a:t>, 1979). Furthermore, they believe that state assistance exacerbates the conflict between the ruling and subservient class, for the money is predominantly distributed amongst property owners (Castells, 1978). This case study of the Dove Block Project, which is one facet of the City of Geneva, NY’s $10 million Downtown Revitalization Initiative, aims to evaluate this Neo-Marxist view on urban revitalization. Accordingly, our research questions are: Do community and business leaders in Geneva view the Downtown Revitalization Initiative more favorably than residents who are not leaders in the community? Do community and business leaders in Geneva tend to have different preferences for the developments of the Dove Block than residents who are not leaders in the community? Lastly, how can the Dove Block be developed to reflect the entire community’s preferences? We hypothesize that (1) community and business leaders will view the Geneva Downtown Revitalization Initiative more favorably than residents who aren’t leaders in the community, and (2) community and business leaders will prefer more commercialized developments in the Dove Block (such as bars or restaurants), whereas residents will prefer developments that predominantly benefit locals (such as health or childcare centers).</a:t>
            </a:r>
          </a:p>
          <a:p>
            <a:pPr eaLnBrk="1" hangingPunct="1">
              <a:spcBef>
                <a:spcPct val="0"/>
              </a:spcBef>
              <a:buFontTx/>
              <a:buNone/>
            </a:pPr>
            <a:endParaRPr lang="en-US" altLang="en-US" sz="3400" dirty="0">
              <a:latin typeface="Georgia" panose="02040502050405020303" pitchFamily="18" charset="0"/>
            </a:endParaRPr>
          </a:p>
        </p:txBody>
      </p:sp>
      <p:sp>
        <p:nvSpPr>
          <p:cNvPr id="16393" name="Text Box 8">
            <a:extLst>
              <a:ext uri="{FF2B5EF4-FFF2-40B4-BE49-F238E27FC236}">
                <a16:creationId xmlns:a16="http://schemas.microsoft.com/office/drawing/2014/main" id="{F299DA9B-5749-064E-ACF2-0CA5901DDCB1}"/>
              </a:ext>
            </a:extLst>
          </p:cNvPr>
          <p:cNvSpPr txBox="1">
            <a:spLocks noChangeArrowheads="1"/>
          </p:cNvSpPr>
          <p:nvPr/>
        </p:nvSpPr>
        <p:spPr bwMode="auto">
          <a:xfrm>
            <a:off x="15240000" y="5334000"/>
            <a:ext cx="13563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000" b="1">
                <a:solidFill>
                  <a:srgbClr val="00693C"/>
                </a:solidFill>
              </a:rPr>
              <a:t>Method</a:t>
            </a:r>
          </a:p>
        </p:txBody>
      </p:sp>
      <p:sp>
        <p:nvSpPr>
          <p:cNvPr id="16394" name="Text Box 9">
            <a:extLst>
              <a:ext uri="{FF2B5EF4-FFF2-40B4-BE49-F238E27FC236}">
                <a16:creationId xmlns:a16="http://schemas.microsoft.com/office/drawing/2014/main" id="{904FDA80-30E1-6845-B62E-7452A6E0404F}"/>
              </a:ext>
            </a:extLst>
          </p:cNvPr>
          <p:cNvSpPr txBox="1">
            <a:spLocks noChangeArrowheads="1"/>
          </p:cNvSpPr>
          <p:nvPr/>
        </p:nvSpPr>
        <p:spPr bwMode="auto">
          <a:xfrm>
            <a:off x="15240000" y="6103938"/>
            <a:ext cx="13639800" cy="6647925"/>
          </a:xfrm>
          <a:prstGeom prst="rect">
            <a:avLst/>
          </a:prstGeom>
          <a:noFill/>
          <a:ln>
            <a:noFill/>
          </a:ln>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None/>
            </a:pPr>
            <a:r>
              <a:rPr lang="en-US" sz="3000" dirty="0"/>
              <a:t>	</a:t>
            </a:r>
            <a:r>
              <a:rPr lang="en-US" sz="3000" dirty="0">
                <a:latin typeface="+mn-lt"/>
              </a:rPr>
              <a:t>We surveyed 20 community and and business leaders in downtown Geneva, as well as 51 Geneva residents who are not community or business leaders, about their views on the Geneva Downtown Revitalization Initiative and their preferences for the developments in the Dove Block. Our sample was obtained through a convenience sample as we collected them throughout the downtown area by asking pedestrians and business owners to take the survey. The sample demographics consist of 47.9% males and 47.9% females. 31% are between age 18-35, 52.1% are between age 36-55, and 11.3% are 56 or older. 69% are white, 14.1% are Hispanic/Latino, 7% are Black or African American, 1.4% are East Asian. </a:t>
            </a:r>
          </a:p>
          <a:p>
            <a:pPr>
              <a:buNone/>
            </a:pPr>
            <a:r>
              <a:rPr lang="en-US" sz="3000" dirty="0">
                <a:latin typeface="+mn-lt"/>
              </a:rPr>
              <a:t>	We also interviewed the City Manager of Geneva, the supervisor of the town of Geneva, and the publisher of the main newspaper in Geneva to gain deeper insights into the city planning process and to triangulate our quantitative survey research with qualitative findings.</a:t>
            </a:r>
          </a:p>
        </p:txBody>
      </p:sp>
      <p:sp>
        <p:nvSpPr>
          <p:cNvPr id="16395" name="Text Box 45">
            <a:extLst>
              <a:ext uri="{FF2B5EF4-FFF2-40B4-BE49-F238E27FC236}">
                <a16:creationId xmlns:a16="http://schemas.microsoft.com/office/drawing/2014/main" id="{1F55483E-254E-BF48-B3CC-58FDB72545D7}"/>
              </a:ext>
            </a:extLst>
          </p:cNvPr>
          <p:cNvSpPr txBox="1">
            <a:spLocks noChangeArrowheads="1"/>
          </p:cNvSpPr>
          <p:nvPr/>
        </p:nvSpPr>
        <p:spPr bwMode="auto">
          <a:xfrm>
            <a:off x="15278100" y="12948220"/>
            <a:ext cx="13258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000" b="1" dirty="0">
                <a:solidFill>
                  <a:srgbClr val="00693C"/>
                </a:solidFill>
              </a:rPr>
              <a:t>Results</a:t>
            </a:r>
          </a:p>
        </p:txBody>
      </p:sp>
      <p:sp>
        <p:nvSpPr>
          <p:cNvPr id="16396" name="Text Box 46">
            <a:extLst>
              <a:ext uri="{FF2B5EF4-FFF2-40B4-BE49-F238E27FC236}">
                <a16:creationId xmlns:a16="http://schemas.microsoft.com/office/drawing/2014/main" id="{7283A748-DA53-4842-B034-6FBED006DD38}"/>
              </a:ext>
            </a:extLst>
          </p:cNvPr>
          <p:cNvSpPr txBox="1">
            <a:spLocks noChangeArrowheads="1"/>
          </p:cNvSpPr>
          <p:nvPr/>
        </p:nvSpPr>
        <p:spPr bwMode="auto">
          <a:xfrm>
            <a:off x="15215937" y="13860005"/>
            <a:ext cx="13718073" cy="4708933"/>
          </a:xfrm>
          <a:prstGeom prst="rect">
            <a:avLst/>
          </a:prstGeom>
          <a:noFill/>
          <a:ln>
            <a:noFill/>
          </a:ln>
          <a:extLst/>
        </p:spPr>
        <p:txBody>
          <a:bodyPr wrap="square"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000" dirty="0" smtClean="0">
                <a:latin typeface="+mn-lt"/>
              </a:rPr>
              <a:t>O</a:t>
            </a:r>
            <a:r>
              <a:rPr lang="en-US" altLang="en-US" sz="3000" dirty="0" smtClean="0">
                <a:latin typeface="+mn-lt"/>
              </a:rPr>
              <a:t>ur survey results reveal that business owners and community leaders in Geneva believe that residents are the primary benefactors of the Geneva Downtown Revitalization Initiative, while Geneva residents believe that business owners and community leaders are the primary benefactors of the initiative. Furthermore, business owners and community leaders indicated that they would prefer more commercialized developments in the Dove Block, including a restaurant/bar, boutique, and luxury apartments. Residents preferred more community oriented developments, including affordable housing, a child care center, and a health care center. The graphs below display the results from the cross-tabulations in more detail.</a:t>
            </a:r>
          </a:p>
        </p:txBody>
      </p:sp>
      <p:sp>
        <p:nvSpPr>
          <p:cNvPr id="16397" name="Text Box 48">
            <a:extLst>
              <a:ext uri="{FF2B5EF4-FFF2-40B4-BE49-F238E27FC236}">
                <a16:creationId xmlns:a16="http://schemas.microsoft.com/office/drawing/2014/main" id="{62BB09D0-F6DB-D346-94AB-CDD91F9BE2DA}"/>
              </a:ext>
            </a:extLst>
          </p:cNvPr>
          <p:cNvSpPr txBox="1">
            <a:spLocks noChangeArrowheads="1"/>
          </p:cNvSpPr>
          <p:nvPr/>
        </p:nvSpPr>
        <p:spPr bwMode="auto">
          <a:xfrm>
            <a:off x="29413200" y="12799120"/>
            <a:ext cx="13563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000" b="1" dirty="0">
                <a:solidFill>
                  <a:srgbClr val="00693C"/>
                </a:solidFill>
              </a:rPr>
              <a:t>Conclusions</a:t>
            </a:r>
          </a:p>
        </p:txBody>
      </p:sp>
      <p:sp>
        <p:nvSpPr>
          <p:cNvPr id="16398" name="Text Box 49">
            <a:extLst>
              <a:ext uri="{FF2B5EF4-FFF2-40B4-BE49-F238E27FC236}">
                <a16:creationId xmlns:a16="http://schemas.microsoft.com/office/drawing/2014/main" id="{3FA4EB57-2C0E-D246-AC36-AC147B2E68D1}"/>
              </a:ext>
            </a:extLst>
          </p:cNvPr>
          <p:cNvSpPr txBox="1">
            <a:spLocks noChangeArrowheads="1"/>
          </p:cNvSpPr>
          <p:nvPr/>
        </p:nvSpPr>
        <p:spPr bwMode="auto">
          <a:xfrm>
            <a:off x="29489400" y="13911263"/>
            <a:ext cx="13639800" cy="7940587"/>
          </a:xfrm>
          <a:prstGeom prst="rect">
            <a:avLst/>
          </a:prstGeom>
          <a:noFill/>
          <a:ln>
            <a:noFill/>
          </a:ln>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a:buNone/>
            </a:pPr>
            <a:r>
              <a:rPr lang="en-US" sz="3000" dirty="0"/>
              <a:t>In the case of the Geneva Downtown Revitalization Initiative and the Dove Block Project, the Neo-Marxist view on urban revitalization is upheld. There is a clear divide between the business and community </a:t>
            </a:r>
            <a:r>
              <a:rPr lang="en-US" sz="3000" dirty="0" smtClean="0"/>
              <a:t>leaders’ </a:t>
            </a:r>
            <a:r>
              <a:rPr lang="en-US" sz="3000" dirty="0"/>
              <a:t>and the residents’ views on the Geneva Revitalization Initiative, each claiming that the other group is the primary benefactor of the </a:t>
            </a:r>
            <a:r>
              <a:rPr lang="en-US" sz="3000" dirty="0" smtClean="0"/>
              <a:t>initiative. There are also stark differences between the two groups in terms of the their preferences for the development of the Dove Block, for the business and community leaders preferred more commercialized developments, while the residents preferred more community-oriented developments.</a:t>
            </a:r>
            <a:r>
              <a:rPr lang="en-US" sz="3000" dirty="0"/>
              <a:t> </a:t>
            </a:r>
            <a:r>
              <a:rPr lang="en-US" sz="3000" dirty="0" smtClean="0"/>
              <a:t>Based</a:t>
            </a:r>
            <a:r>
              <a:rPr lang="en-US" sz="3000" dirty="0" smtClean="0"/>
              <a:t> </a:t>
            </a:r>
            <a:r>
              <a:rPr lang="en-US" sz="3000" dirty="0"/>
              <a:t>on </a:t>
            </a:r>
            <a:r>
              <a:rPr lang="en-US" sz="3000" dirty="0" smtClean="0"/>
              <a:t>these findings, </a:t>
            </a:r>
            <a:r>
              <a:rPr lang="en-US" sz="3000" dirty="0"/>
              <a:t>we </a:t>
            </a:r>
            <a:r>
              <a:rPr lang="en-US" sz="3000" dirty="0" smtClean="0"/>
              <a:t>using participatory </a:t>
            </a:r>
            <a:r>
              <a:rPr lang="en-US" sz="3000" dirty="0"/>
              <a:t>planning in </a:t>
            </a:r>
            <a:r>
              <a:rPr lang="en-US" sz="3000" dirty="0" smtClean="0"/>
              <a:t>developing the rest of the projects in the Geneva Downtown Revitalization Initiative. In terms of further research, we suggest that quantifiable socioeconomic </a:t>
            </a:r>
            <a:r>
              <a:rPr lang="en-US" sz="3000" dirty="0" smtClean="0"/>
              <a:t>changes in Geneva should be measured after the downtown initiative is complete, for our research is based solely on opinion.</a:t>
            </a:r>
            <a:r>
              <a:rPr lang="en-US" sz="3000" dirty="0"/>
              <a:t> </a:t>
            </a:r>
            <a:r>
              <a:rPr lang="en-US" sz="3000" dirty="0" smtClean="0"/>
              <a:t>There </a:t>
            </a:r>
            <a:r>
              <a:rPr lang="en-US" sz="3000" dirty="0"/>
              <a:t>were some limitations within this </a:t>
            </a:r>
            <a:r>
              <a:rPr lang="en-US" sz="3000" dirty="0" smtClean="0"/>
              <a:t>study, including the fact that the survey was only in English, so non-English speakers could not take the survey. This could contribute to our second limitation, which is the disparity between the ethnic makeup of our survey sample and the ethnic makeup of Geneva. </a:t>
            </a:r>
            <a:endParaRPr lang="en-US" sz="3200" dirty="0"/>
          </a:p>
        </p:txBody>
      </p:sp>
      <p:sp>
        <p:nvSpPr>
          <p:cNvPr id="16399" name="Text Box 50">
            <a:extLst>
              <a:ext uri="{FF2B5EF4-FFF2-40B4-BE49-F238E27FC236}">
                <a16:creationId xmlns:a16="http://schemas.microsoft.com/office/drawing/2014/main" id="{A7E53B12-5055-F74A-B254-E646C0F52C93}"/>
              </a:ext>
            </a:extLst>
          </p:cNvPr>
          <p:cNvSpPr txBox="1">
            <a:spLocks noChangeArrowheads="1"/>
          </p:cNvSpPr>
          <p:nvPr/>
        </p:nvSpPr>
        <p:spPr bwMode="auto">
          <a:xfrm>
            <a:off x="29565600" y="22977158"/>
            <a:ext cx="13563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000" b="1" dirty="0">
                <a:solidFill>
                  <a:srgbClr val="00693C"/>
                </a:solidFill>
              </a:rPr>
              <a:t>References</a:t>
            </a:r>
          </a:p>
        </p:txBody>
      </p:sp>
      <p:sp>
        <p:nvSpPr>
          <p:cNvPr id="16400" name="Text Box 51">
            <a:extLst>
              <a:ext uri="{FF2B5EF4-FFF2-40B4-BE49-F238E27FC236}">
                <a16:creationId xmlns:a16="http://schemas.microsoft.com/office/drawing/2014/main" id="{A3B1421C-1260-3343-9EAA-587589E8B072}"/>
              </a:ext>
            </a:extLst>
          </p:cNvPr>
          <p:cNvSpPr txBox="1">
            <a:spLocks noChangeArrowheads="1"/>
          </p:cNvSpPr>
          <p:nvPr/>
        </p:nvSpPr>
        <p:spPr bwMode="auto">
          <a:xfrm>
            <a:off x="29609143" y="23920703"/>
            <a:ext cx="13639800" cy="5866173"/>
          </a:xfrm>
          <a:prstGeom prst="rect">
            <a:avLst/>
          </a:prstGeom>
          <a:noFill/>
          <a:ln>
            <a:noFill/>
          </a:ln>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ts val="0"/>
              </a:spcBef>
              <a:buNone/>
            </a:pPr>
            <a:r>
              <a:rPr lang="en-US" sz="2800" dirty="0"/>
              <a:t>Castells, M. 1976c. Urban sociology and urban politics: from a critique to new trends </a:t>
            </a:r>
            <a:r>
              <a:rPr lang="en-US" sz="2800" dirty="0" smtClean="0"/>
              <a:t>	of </a:t>
            </a:r>
            <a:r>
              <a:rPr lang="en-US" sz="2800" dirty="0"/>
              <a:t>research. In The City in Comparative </a:t>
            </a:r>
            <a:r>
              <a:rPr lang="en-US" sz="2800" dirty="0" err="1"/>
              <a:t>Pers-pective</a:t>
            </a:r>
            <a:r>
              <a:rPr lang="en-US" sz="2800" dirty="0"/>
              <a:t>, ed. J. Walton, L. </a:t>
            </a:r>
            <a:r>
              <a:rPr lang="en-US" sz="2800" dirty="0" err="1"/>
              <a:t>Masotti</a:t>
            </a:r>
            <a:r>
              <a:rPr lang="en-US" sz="2800" dirty="0"/>
              <a:t>, </a:t>
            </a:r>
            <a:r>
              <a:rPr lang="en-US" sz="2800" dirty="0" smtClean="0"/>
              <a:t>	pp</a:t>
            </a:r>
            <a:r>
              <a:rPr lang="en-US" sz="2800" dirty="0"/>
              <a:t>. 291- 300. Beverly Hills, CA: Sage. 317 pp.</a:t>
            </a:r>
          </a:p>
          <a:p>
            <a:pPr algn="just">
              <a:spcBef>
                <a:spcPts val="0"/>
              </a:spcBef>
              <a:buNone/>
            </a:pPr>
            <a:r>
              <a:rPr lang="en-US" sz="2800" dirty="0" err="1"/>
              <a:t>Fainstein</a:t>
            </a:r>
            <a:r>
              <a:rPr lang="en-US" sz="2800" dirty="0"/>
              <a:t>, Norman I., and Susan S. </a:t>
            </a:r>
            <a:r>
              <a:rPr lang="en-US" sz="2800" dirty="0" err="1"/>
              <a:t>Fainstein</a:t>
            </a:r>
            <a:r>
              <a:rPr lang="en-US" sz="2800" dirty="0"/>
              <a:t>. "New Debates in Urban Planning." </a:t>
            </a:r>
            <a:r>
              <a:rPr lang="en-US" sz="2800" dirty="0" smtClean="0"/>
              <a:t>	International </a:t>
            </a:r>
            <a:r>
              <a:rPr lang="en-US" sz="2800" dirty="0"/>
              <a:t>Journal of Urban and Regional Research 3, no. 1-3 (1979): </a:t>
            </a:r>
            <a:r>
              <a:rPr lang="en-US" sz="2800" dirty="0" smtClean="0"/>
              <a:t>381-	403</a:t>
            </a:r>
            <a:r>
              <a:rPr lang="en-US" sz="2800" dirty="0"/>
              <a:t>. doi:10.1111/j.1468-2427.1979.tb00796.x.</a:t>
            </a:r>
          </a:p>
          <a:p>
            <a:pPr>
              <a:spcBef>
                <a:spcPts val="0"/>
              </a:spcBef>
              <a:buNone/>
            </a:pPr>
            <a:r>
              <a:rPr lang="en-US" sz="2800" dirty="0" err="1"/>
              <a:t>Gittell</a:t>
            </a:r>
            <a:r>
              <a:rPr lang="en-US" sz="2800" dirty="0"/>
              <a:t>, R. (1992). Lowell: Successful Revitalization. In Renewing Cities (pp. 65-93). </a:t>
            </a:r>
            <a:r>
              <a:rPr lang="en-US" sz="2800" dirty="0" smtClean="0"/>
              <a:t>	Princeton </a:t>
            </a:r>
            <a:r>
              <a:rPr lang="en-US" sz="2800" dirty="0"/>
              <a:t>University Press. Carey, R. (1988). American Downtowns: Past and </a:t>
            </a:r>
            <a:r>
              <a:rPr lang="en-US" sz="2800" dirty="0" smtClean="0"/>
              <a:t>	Present </a:t>
            </a:r>
            <a:r>
              <a:rPr lang="en-US" sz="2800" dirty="0"/>
              <a:t>Attempts at Revitalization. Built Environment (1978-), 14(1), 47-59. </a:t>
            </a:r>
          </a:p>
          <a:p>
            <a:pPr>
              <a:spcBef>
                <a:spcPts val="0"/>
              </a:spcBef>
              <a:buNone/>
            </a:pPr>
            <a:r>
              <a:rPr lang="en-US" sz="2800" dirty="0"/>
              <a:t>Jaret, C. "Recent Neo-Marxist Urban Analysis." Annual Review of Sociology 9, no. 1 </a:t>
            </a:r>
            <a:r>
              <a:rPr lang="en-US" sz="2800" dirty="0" smtClean="0"/>
              <a:t>	(</a:t>
            </a:r>
            <a:r>
              <a:rPr lang="en-US" sz="2800" dirty="0"/>
              <a:t>1983): 499-525. doi:10.1146/annurev.so.09.080183.002435.</a:t>
            </a:r>
          </a:p>
          <a:p>
            <a:endParaRPr lang="en-US" sz="2800" dirty="0"/>
          </a:p>
          <a:p>
            <a:endParaRPr lang="en-US" sz="2800" dirty="0"/>
          </a:p>
        </p:txBody>
      </p:sp>
      <p:sp>
        <p:nvSpPr>
          <p:cNvPr id="16401" name="Text Box 52">
            <a:extLst>
              <a:ext uri="{FF2B5EF4-FFF2-40B4-BE49-F238E27FC236}">
                <a16:creationId xmlns:a16="http://schemas.microsoft.com/office/drawing/2014/main" id="{8430C781-434F-4D41-BF0F-FDA95CD8DF9E}"/>
              </a:ext>
            </a:extLst>
          </p:cNvPr>
          <p:cNvSpPr txBox="1">
            <a:spLocks noChangeArrowheads="1"/>
          </p:cNvSpPr>
          <p:nvPr/>
        </p:nvSpPr>
        <p:spPr bwMode="auto">
          <a:xfrm>
            <a:off x="29718000" y="29610050"/>
            <a:ext cx="13563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000" b="1">
                <a:solidFill>
                  <a:srgbClr val="00693C"/>
                </a:solidFill>
              </a:rPr>
              <a:t>Acknowledgements</a:t>
            </a:r>
          </a:p>
        </p:txBody>
      </p:sp>
      <p:sp>
        <p:nvSpPr>
          <p:cNvPr id="16402" name="Text Box 53">
            <a:extLst>
              <a:ext uri="{FF2B5EF4-FFF2-40B4-BE49-F238E27FC236}">
                <a16:creationId xmlns:a16="http://schemas.microsoft.com/office/drawing/2014/main" id="{12A37567-A62D-9A40-9238-E3CF42486010}"/>
              </a:ext>
            </a:extLst>
          </p:cNvPr>
          <p:cNvSpPr txBox="1">
            <a:spLocks noChangeArrowheads="1"/>
          </p:cNvSpPr>
          <p:nvPr/>
        </p:nvSpPr>
        <p:spPr bwMode="auto">
          <a:xfrm>
            <a:off x="29641800" y="30495875"/>
            <a:ext cx="13639800" cy="1107947"/>
          </a:xfrm>
          <a:prstGeom prst="rect">
            <a:avLst/>
          </a:prstGeom>
          <a:noFill/>
          <a:ln>
            <a:noFill/>
          </a:ln>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3300" dirty="0">
                <a:latin typeface="+mn-lt"/>
              </a:rPr>
              <a:t>Thank you to the Sociology Department, Professor Perkins, and all of those who participated in our study.</a:t>
            </a:r>
          </a:p>
        </p:txBody>
      </p:sp>
      <p:sp>
        <p:nvSpPr>
          <p:cNvPr id="16403" name="Text Box 59">
            <a:extLst>
              <a:ext uri="{FF2B5EF4-FFF2-40B4-BE49-F238E27FC236}">
                <a16:creationId xmlns:a16="http://schemas.microsoft.com/office/drawing/2014/main" id="{99BB0A04-913C-CA4F-B9B9-A6B237D0597F}"/>
              </a:ext>
            </a:extLst>
          </p:cNvPr>
          <p:cNvSpPr txBox="1">
            <a:spLocks noChangeArrowheads="1"/>
          </p:cNvSpPr>
          <p:nvPr/>
        </p:nvSpPr>
        <p:spPr bwMode="auto">
          <a:xfrm>
            <a:off x="15392400" y="25182653"/>
            <a:ext cx="1341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rgbClr val="5A276C"/>
                </a:solidFill>
              </a:rPr>
              <a:t>Table 1: Who benefits from the revitalization initiative from the perspective of business owners/leaders and residents. </a:t>
            </a:r>
          </a:p>
        </p:txBody>
      </p:sp>
      <p:sp>
        <p:nvSpPr>
          <p:cNvPr id="16404" name="Text Box 60">
            <a:extLst>
              <a:ext uri="{FF2B5EF4-FFF2-40B4-BE49-F238E27FC236}">
                <a16:creationId xmlns:a16="http://schemas.microsoft.com/office/drawing/2014/main" id="{DADA7A8C-18C8-AC4C-9B44-20424BD97EE7}"/>
              </a:ext>
            </a:extLst>
          </p:cNvPr>
          <p:cNvSpPr txBox="1">
            <a:spLocks noChangeArrowheads="1"/>
          </p:cNvSpPr>
          <p:nvPr/>
        </p:nvSpPr>
        <p:spPr bwMode="auto">
          <a:xfrm>
            <a:off x="990600" y="19951397"/>
            <a:ext cx="1173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000" dirty="0">
                <a:solidFill>
                  <a:srgbClr val="5A276C"/>
                </a:solidFill>
                <a:latin typeface="+mj-lt"/>
                <a:ea typeface="Geneva" panose="020B0503030404040204" pitchFamily="34" charset="0"/>
              </a:rPr>
              <a:t>Figure 1: The street view of the Dove Block; the building which our case study is based on.</a:t>
            </a:r>
          </a:p>
        </p:txBody>
      </p:sp>
      <p:sp>
        <p:nvSpPr>
          <p:cNvPr id="16407" name="Text Box 68">
            <a:extLst>
              <a:ext uri="{FF2B5EF4-FFF2-40B4-BE49-F238E27FC236}">
                <a16:creationId xmlns:a16="http://schemas.microsoft.com/office/drawing/2014/main" id="{AFE3C29D-E7C1-BE46-8AD9-93E3C8EAFF5B}"/>
              </a:ext>
            </a:extLst>
          </p:cNvPr>
          <p:cNvSpPr txBox="1">
            <a:spLocks noChangeArrowheads="1"/>
          </p:cNvSpPr>
          <p:nvPr/>
        </p:nvSpPr>
        <p:spPr bwMode="auto">
          <a:xfrm>
            <a:off x="15773400" y="31603950"/>
            <a:ext cx="1150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rgbClr val="5A276C"/>
                </a:solidFill>
              </a:rPr>
              <a:t>Table 2: A look at the preferences for the use of the Dove Block space according to business owners/leaders and residents. </a:t>
            </a:r>
          </a:p>
        </p:txBody>
      </p:sp>
      <p:sp>
        <p:nvSpPr>
          <p:cNvPr id="16408" name="Text Box 69">
            <a:extLst>
              <a:ext uri="{FF2B5EF4-FFF2-40B4-BE49-F238E27FC236}">
                <a16:creationId xmlns:a16="http://schemas.microsoft.com/office/drawing/2014/main" id="{F7D7C053-24F5-1B45-83B6-9C1D423C1652}"/>
              </a:ext>
            </a:extLst>
          </p:cNvPr>
          <p:cNvSpPr txBox="1">
            <a:spLocks noChangeArrowheads="1"/>
          </p:cNvSpPr>
          <p:nvPr/>
        </p:nvSpPr>
        <p:spPr bwMode="auto">
          <a:xfrm>
            <a:off x="29629768" y="11491596"/>
            <a:ext cx="137033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000" dirty="0">
                <a:solidFill>
                  <a:srgbClr val="5A276C"/>
                </a:solidFill>
              </a:rPr>
              <a:t>Table 3: Independent means test, showing that business owners/leaders opted for more commercial developments and residents opted for more community based developments. .</a:t>
            </a:r>
          </a:p>
        </p:txBody>
      </p:sp>
      <p:pic>
        <p:nvPicPr>
          <p:cNvPr id="16409" name="Picture 1">
            <a:extLst>
              <a:ext uri="{FF2B5EF4-FFF2-40B4-BE49-F238E27FC236}">
                <a16:creationId xmlns:a16="http://schemas.microsoft.com/office/drawing/2014/main" id="{0EFE10EA-219C-DD44-B8C4-4B55563A1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7278992" y="2149750"/>
            <a:ext cx="4911846" cy="197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Content Placeholder 27">
            <a:extLst>
              <a:ext uri="{FF2B5EF4-FFF2-40B4-BE49-F238E27FC236}">
                <a16:creationId xmlns:a16="http://schemas.microsoft.com/office/drawing/2014/main" id="{836AE7F7-9011-3F47-BEA5-405755179A6C}"/>
              </a:ext>
            </a:extLst>
          </p:cNvPr>
          <p:cNvGraphicFramePr>
            <a:graphicFrameLocks noGrp="1"/>
          </p:cNvGraphicFramePr>
          <p:nvPr>
            <p:ph sz="quarter" idx="3"/>
            <p:extLst>
              <p:ext uri="{D42A27DB-BD31-4B8C-83A1-F6EECF244321}">
                <p14:modId xmlns:p14="http://schemas.microsoft.com/office/powerpoint/2010/main" val="3754212877"/>
              </p:ext>
            </p:extLst>
          </p:nvPr>
        </p:nvGraphicFramePr>
        <p:xfrm>
          <a:off x="15165872" y="19450955"/>
          <a:ext cx="13864255" cy="56587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731E2517-6CEE-234A-826B-1414C3D2250B}"/>
              </a:ext>
            </a:extLst>
          </p:cNvPr>
          <p:cNvGraphicFramePr>
            <a:graphicFrameLocks/>
          </p:cNvGraphicFramePr>
          <p:nvPr>
            <p:extLst>
              <p:ext uri="{D42A27DB-BD31-4B8C-83A1-F6EECF244321}">
                <p14:modId xmlns:p14="http://schemas.microsoft.com/office/powerpoint/2010/main" val="1192177944"/>
              </p:ext>
            </p:extLst>
          </p:nvPr>
        </p:nvGraphicFramePr>
        <p:xfrm>
          <a:off x="15208318" y="26217887"/>
          <a:ext cx="13595282" cy="515552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9EF27521-E868-264E-A87B-9FD00EBC8739}"/>
              </a:ext>
            </a:extLst>
          </p:cNvPr>
          <p:cNvSpPr txBox="1"/>
          <p:nvPr/>
        </p:nvSpPr>
        <p:spPr>
          <a:xfrm>
            <a:off x="23838568" y="32296158"/>
            <a:ext cx="5791200" cy="369332"/>
          </a:xfrm>
          <a:prstGeom prst="rect">
            <a:avLst/>
          </a:prstGeom>
          <a:noFill/>
        </p:spPr>
        <p:txBody>
          <a:bodyPr wrap="square" rtlCol="0">
            <a:spAutoFit/>
          </a:bodyPr>
          <a:lstStyle/>
          <a:p>
            <a:r>
              <a:rPr lang="en-US" dirty="0"/>
              <a:t>* All significance tests were tested at p&lt; 0.05</a:t>
            </a:r>
          </a:p>
        </p:txBody>
      </p:sp>
      <p:pic>
        <p:nvPicPr>
          <p:cNvPr id="29" name="Content Placeholder 28">
            <a:extLst>
              <a:ext uri="{FF2B5EF4-FFF2-40B4-BE49-F238E27FC236}">
                <a16:creationId xmlns:a16="http://schemas.microsoft.com/office/drawing/2014/main" id="{9D56DABA-9F30-4D46-98F8-AB67EC789DA6}"/>
              </a:ext>
            </a:extLst>
          </p:cNvPr>
          <p:cNvPicPr>
            <a:picLocks noGrp="1"/>
          </p:cNvPicPr>
          <p:nvPr>
            <p:ph sz="quarter" idx="4"/>
          </p:nvPr>
        </p:nvPicPr>
        <p:blipFill rotWithShape="1">
          <a:blip r:embed="rId7"/>
          <a:srcRect r="28525"/>
          <a:stretch/>
        </p:blipFill>
        <p:spPr bwMode="auto">
          <a:xfrm>
            <a:off x="29641800" y="5539118"/>
            <a:ext cx="12549037" cy="5482894"/>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961</TotalTime>
  <Words>502</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ＭＳ Ｐゴシック</vt:lpstr>
      <vt:lpstr>Arial</vt:lpstr>
      <vt:lpstr>Geneva</vt:lpstr>
      <vt:lpstr>Georgia</vt:lpstr>
      <vt:lpstr>Default Design</vt:lpstr>
      <vt:lpstr>Geneva Downtown Revitalization Initiative: Case Study  of The Dove Block Project</vt:lpstr>
    </vt:vector>
  </TitlesOfParts>
  <Company>Hobart and William Smith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Information Technology</dc:creator>
  <cp:lastModifiedBy>WILES, SARAH</cp:lastModifiedBy>
  <cp:revision>33</cp:revision>
  <cp:lastPrinted>2019-04-29T17:14:33Z</cp:lastPrinted>
  <dcterms:created xsi:type="dcterms:W3CDTF">2006-04-04T14:31:09Z</dcterms:created>
  <dcterms:modified xsi:type="dcterms:W3CDTF">2019-04-30T20:59:05Z</dcterms:modified>
</cp:coreProperties>
</file>