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son, Renee" initials="MR" lastIdx="7" clrIdx="0">
    <p:extLst>
      <p:ext uri="{19B8F6BF-5375-455C-9EA6-DF929625EA0E}">
        <p15:presenceInfo xmlns:p15="http://schemas.microsoft.com/office/powerpoint/2012/main" userId="S-1-5-21-1965953594-20082269-1563891627-9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520" autoAdjust="0"/>
    <p:restoredTop sz="95380" autoAdjust="0"/>
  </p:normalViewPr>
  <p:slideViewPr>
    <p:cSldViewPr snapToGrid="0">
      <p:cViewPr>
        <p:scale>
          <a:sx n="24" d="100"/>
          <a:sy n="24" d="100"/>
        </p:scale>
        <p:origin x="1302"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BBF2B-AF14-47CF-9699-0928335CF626}" type="datetimeFigureOut">
              <a:rPr lang="en-US" smtClean="0"/>
              <a:t>4/30/2019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73C65-31D8-4A03-925F-1114AD19FB97}" type="slidenum">
              <a:rPr lang="en-US" smtClean="0"/>
              <a:t>‹#›</a:t>
            </a:fld>
            <a:endParaRPr lang="en-US"/>
          </a:p>
        </p:txBody>
      </p:sp>
    </p:spTree>
    <p:extLst>
      <p:ext uri="{BB962C8B-B14F-4D97-AF65-F5344CB8AC3E}">
        <p14:creationId xmlns:p14="http://schemas.microsoft.com/office/powerpoint/2010/main" val="1325080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40637" y="-40644"/>
            <a:ext cx="44022317" cy="32999688"/>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5426859" y="11541763"/>
            <a:ext cx="27968251" cy="7902250"/>
          </a:xfrm>
        </p:spPr>
        <p:txBody>
          <a:bodyPr anchor="b">
            <a:noAutofit/>
          </a:bodyPr>
          <a:lstStyle>
            <a:lvl1pPr algn="r">
              <a:defRPr sz="2592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426859" y="19444006"/>
            <a:ext cx="27968251" cy="5265115"/>
          </a:xfrm>
        </p:spPr>
        <p:txBody>
          <a:bodyPr anchor="t"/>
          <a:lstStyle>
            <a:lvl1pPr marL="0" indent="0" algn="r">
              <a:buNone/>
              <a:defRPr>
                <a:solidFill>
                  <a:schemeClr val="tx1">
                    <a:lumMod val="50000"/>
                    <a:lumOff val="50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1284481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16337280"/>
          </a:xfrm>
        </p:spPr>
        <p:txBody>
          <a:bodyPr anchor="ctr">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80" y="21457920"/>
            <a:ext cx="30469027"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1809554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285155" y="17434560"/>
            <a:ext cx="26015059" cy="1828800"/>
          </a:xfrm>
        </p:spPr>
        <p:txBody>
          <a:bodyPr anchor="ctr">
            <a:noAutofit/>
          </a:bodyPr>
          <a:lstStyle>
            <a:lvl1pPr marL="0" indent="0">
              <a:buFontTx/>
              <a:buNone/>
              <a:defRPr sz="7680">
                <a:solidFill>
                  <a:schemeClr val="tx1">
                    <a:lumMod val="50000"/>
                    <a:lumOff val="50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457920"/>
            <a:ext cx="30469032"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29915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926073" y="9273542"/>
            <a:ext cx="30469032" cy="12458208"/>
          </a:xfrm>
        </p:spPr>
        <p:txBody>
          <a:bodyPr anchor="b">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1253844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tx1">
                    <a:lumMod val="75000"/>
                    <a:lumOff val="25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0815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956073" y="2926080"/>
            <a:ext cx="30439032"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accent1"/>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925144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219136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91097" y="2926082"/>
            <a:ext cx="4698298" cy="25206965"/>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926075" y="2926082"/>
            <a:ext cx="24936125" cy="252069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254680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728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126531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6073" y="12964169"/>
            <a:ext cx="30469032" cy="8767589"/>
          </a:xfrm>
        </p:spPr>
        <p:txBody>
          <a:bodyPr anchor="b"/>
          <a:lstStyle>
            <a:lvl1pPr algn="l">
              <a:defRPr sz="1920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0"/>
            <a:ext cx="30469032" cy="4129920"/>
          </a:xfrm>
        </p:spPr>
        <p:txBody>
          <a:bodyPr anchor="t"/>
          <a:lstStyle>
            <a:lvl1pPr marL="0" indent="0" algn="l">
              <a:buNone/>
              <a:defRPr sz="960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8468-4503-467C-B34A-3205EE44ADCD}"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2870542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633984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926083" y="10370827"/>
            <a:ext cx="14822923" cy="18627706"/>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72179" y="10370835"/>
            <a:ext cx="14822928" cy="18627710"/>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E18468-4503-467C-B34A-3205EE44ADCD}"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3450817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26078" y="2926080"/>
            <a:ext cx="30469022" cy="633984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926075"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2926075"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59872"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18559872"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E18468-4503-467C-B34A-3205EE44ADCD}" type="datetimeFigureOut">
              <a:rPr lang="en-US" smtClean="0"/>
              <a:t>4/30/2019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425658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926075" y="2926080"/>
            <a:ext cx="30469027" cy="633984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E18468-4503-467C-B34A-3205EE44ADCD}" type="datetimeFigureOut">
              <a:rPr lang="en-US" smtClean="0"/>
              <a:t>4/30/2019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2714168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18468-4503-467C-B34A-3205EE44ADCD}" type="datetimeFigureOut">
              <a:rPr lang="en-US" smtClean="0"/>
              <a:t>4/30/2019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372257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7193299"/>
            <a:ext cx="13392874" cy="6136637"/>
          </a:xfrm>
        </p:spPr>
        <p:txBody>
          <a:bodyPr anchor="b">
            <a:normAutofit/>
          </a:bodyPr>
          <a:lstStyle>
            <a:lvl1pPr>
              <a:defRPr sz="9600"/>
            </a:lvl1pPr>
          </a:lstStyle>
          <a:p>
            <a:r>
              <a:rPr lang="en-US"/>
              <a:t>Click to edit Master title style</a:t>
            </a:r>
            <a:endParaRPr lang="en-US" dirty="0"/>
          </a:p>
        </p:txBody>
      </p:sp>
      <p:sp>
        <p:nvSpPr>
          <p:cNvPr id="3" name="Content Placeholder 2"/>
          <p:cNvSpPr>
            <a:spLocks noGrp="1"/>
          </p:cNvSpPr>
          <p:nvPr>
            <p:ph idx="1"/>
          </p:nvPr>
        </p:nvSpPr>
        <p:spPr>
          <a:xfrm>
            <a:off x="17142122" y="2471642"/>
            <a:ext cx="16252978" cy="2652689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26075" y="13329934"/>
            <a:ext cx="13392874" cy="12405355"/>
          </a:xfrm>
        </p:spPr>
        <p:txBody>
          <a:bodyPr>
            <a:normAutofit/>
          </a:bodyPr>
          <a:lstStyle>
            <a:lvl1pPr marL="0" indent="0">
              <a:buNone/>
              <a:defRPr sz="672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55E18468-4503-467C-B34A-3205EE44ADCD}"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11542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23042880"/>
            <a:ext cx="30469027" cy="2720342"/>
          </a:xfrm>
        </p:spPr>
        <p:txBody>
          <a:bodyPr anchor="b">
            <a:normAutofit/>
          </a:bodyPr>
          <a:lstStyle>
            <a:lvl1pPr algn="l">
              <a:defRPr sz="115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26075" y="2926080"/>
            <a:ext cx="30469027" cy="18459446"/>
          </a:xfrm>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4" name="Text Placeholder 3"/>
          <p:cNvSpPr>
            <a:spLocks noGrp="1"/>
          </p:cNvSpPr>
          <p:nvPr>
            <p:ph type="body" sz="half" idx="2"/>
          </p:nvPr>
        </p:nvSpPr>
        <p:spPr>
          <a:xfrm>
            <a:off x="2926075" y="25763223"/>
            <a:ext cx="30469027" cy="3235315"/>
          </a:xfrm>
        </p:spPr>
        <p:txBody>
          <a:bodyPr>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55E18468-4503-467C-B34A-3205EE44ADCD}"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0533-75F4-48B1-A46F-C52E28424A1A}" type="slidenum">
              <a:rPr lang="en-US" smtClean="0"/>
              <a:t>‹#›</a:t>
            </a:fld>
            <a:endParaRPr lang="en-US"/>
          </a:p>
        </p:txBody>
      </p:sp>
    </p:spTree>
    <p:extLst>
      <p:ext uri="{BB962C8B-B14F-4D97-AF65-F5344CB8AC3E}">
        <p14:creationId xmlns:p14="http://schemas.microsoft.com/office/powerpoint/2010/main" val="855878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0639" y="-40644"/>
            <a:ext cx="44022322" cy="32999688"/>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926078" y="2926080"/>
            <a:ext cx="30469022" cy="633984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26075" y="10370835"/>
            <a:ext cx="30469027" cy="1862771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945238" y="28998545"/>
            <a:ext cx="3283834"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55E18468-4503-467C-B34A-3205EE44ADCD}" type="datetimeFigureOut">
              <a:rPr lang="en-US" smtClean="0"/>
              <a:t>4/30/2019</a:t>
            </a:fld>
            <a:endParaRPr lang="en-US"/>
          </a:p>
        </p:txBody>
      </p:sp>
      <p:sp>
        <p:nvSpPr>
          <p:cNvPr id="5" name="Footer Placeholder 4"/>
          <p:cNvSpPr>
            <a:spLocks noGrp="1"/>
          </p:cNvSpPr>
          <p:nvPr>
            <p:ph type="ftr" sz="quarter" idx="3"/>
          </p:nvPr>
        </p:nvSpPr>
        <p:spPr>
          <a:xfrm>
            <a:off x="2926078" y="28998545"/>
            <a:ext cx="2219027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34445" y="28998545"/>
            <a:ext cx="2460662" cy="1752600"/>
          </a:xfrm>
          <a:prstGeom prst="rect">
            <a:avLst/>
          </a:prstGeom>
        </p:spPr>
        <p:txBody>
          <a:bodyPr vert="horz" lIns="91440" tIns="45720" rIns="91440" bIns="45720" rtlCol="0" anchor="ctr"/>
          <a:lstStyle>
            <a:lvl1pPr algn="r">
              <a:defRPr sz="4320">
                <a:solidFill>
                  <a:schemeClr val="accent1"/>
                </a:solidFill>
              </a:defRPr>
            </a:lvl1pPr>
          </a:lstStyle>
          <a:p>
            <a:fld id="{E4520533-75F4-48B1-A46F-C52E28424A1A}" type="slidenum">
              <a:rPr lang="en-US" smtClean="0"/>
              <a:t>‹#›</a:t>
            </a:fld>
            <a:endParaRPr lang="en-US"/>
          </a:p>
        </p:txBody>
      </p:sp>
    </p:spTree>
    <p:extLst>
      <p:ext uri="{BB962C8B-B14F-4D97-AF65-F5344CB8AC3E}">
        <p14:creationId xmlns:p14="http://schemas.microsoft.com/office/powerpoint/2010/main" val="11569259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2194560" rtl="0" eaLnBrk="1" latinLnBrk="0" hangingPunct="1">
        <a:spcBef>
          <a:spcPct val="0"/>
        </a:spcBef>
        <a:buNone/>
        <a:defRPr sz="172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645920" algn="l" defTabSz="2194560" rtl="0" eaLnBrk="1" latinLnBrk="0" hangingPunct="1">
        <a:spcBef>
          <a:spcPts val="4800"/>
        </a:spcBef>
        <a:spcAft>
          <a:spcPts val="0"/>
        </a:spcAft>
        <a:buClr>
          <a:schemeClr val="accent1"/>
        </a:buClr>
        <a:buSzPct val="80000"/>
        <a:buFont typeface="Wingdings 3" charset="2"/>
        <a:buChar char=""/>
        <a:defRPr sz="8640" kern="1200">
          <a:solidFill>
            <a:schemeClr val="tx1">
              <a:lumMod val="75000"/>
              <a:lumOff val="25000"/>
            </a:schemeClr>
          </a:solidFill>
          <a:latin typeface="+mn-lt"/>
          <a:ea typeface="+mn-ea"/>
          <a:cs typeface="+mn-cs"/>
        </a:defRPr>
      </a:lvl1pPr>
      <a:lvl2pPr marL="3566160" indent="-1371600" algn="l" defTabSz="2194560" rtl="0" eaLnBrk="1" latinLnBrk="0" hangingPunct="1">
        <a:spcBef>
          <a:spcPts val="4800"/>
        </a:spcBef>
        <a:spcAft>
          <a:spcPts val="0"/>
        </a:spcAft>
        <a:buClr>
          <a:schemeClr val="accent1"/>
        </a:buClr>
        <a:buSzPct val="80000"/>
        <a:buFont typeface="Wingdings 3" charset="2"/>
        <a:buChar char=""/>
        <a:defRPr sz="7680" kern="1200">
          <a:solidFill>
            <a:schemeClr val="tx1">
              <a:lumMod val="75000"/>
              <a:lumOff val="25000"/>
            </a:schemeClr>
          </a:solidFill>
          <a:latin typeface="+mn-lt"/>
          <a:ea typeface="+mn-ea"/>
          <a:cs typeface="+mn-cs"/>
        </a:defRPr>
      </a:lvl2pPr>
      <a:lvl3pPr marL="5486400" indent="-1097280" algn="l" defTabSz="2194560" rtl="0" eaLnBrk="1" latinLnBrk="0" hangingPunct="1">
        <a:spcBef>
          <a:spcPts val="4800"/>
        </a:spcBef>
        <a:spcAft>
          <a:spcPts val="0"/>
        </a:spcAft>
        <a:buClr>
          <a:schemeClr val="accent1"/>
        </a:buClr>
        <a:buSzPct val="80000"/>
        <a:buFont typeface="Wingdings 3" charset="2"/>
        <a:buChar char=""/>
        <a:defRPr sz="6720" kern="1200">
          <a:solidFill>
            <a:schemeClr val="tx1">
              <a:lumMod val="75000"/>
              <a:lumOff val="25000"/>
            </a:schemeClr>
          </a:solidFill>
          <a:latin typeface="+mn-lt"/>
          <a:ea typeface="+mn-ea"/>
          <a:cs typeface="+mn-cs"/>
        </a:defRPr>
      </a:lvl3pPr>
      <a:lvl4pPr marL="76809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4pPr>
      <a:lvl5pPr marL="987552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5pPr>
      <a:lvl6pPr marL="1207008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6pPr>
      <a:lvl7pPr marL="1426464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7pPr>
      <a:lvl8pPr marL="1645920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8pPr>
      <a:lvl9pPr marL="186537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sv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1B11201-5A03-4042-8236-527E0F1245ED}"/>
              </a:ext>
            </a:extLst>
          </p:cNvPr>
          <p:cNvSpPr txBox="1"/>
          <p:nvPr/>
        </p:nvSpPr>
        <p:spPr>
          <a:xfrm>
            <a:off x="4611133" y="980"/>
            <a:ext cx="34836893" cy="4555093"/>
          </a:xfrm>
          <a:prstGeom prst="rect">
            <a:avLst/>
          </a:prstGeom>
          <a:solidFill>
            <a:schemeClr val="accent1">
              <a:lumMod val="20000"/>
              <a:lumOff val="80000"/>
            </a:schemeClr>
          </a:solidFill>
          <a:ln w="76200">
            <a:solidFill>
              <a:schemeClr val="bg1"/>
            </a:solidFill>
          </a:ln>
        </p:spPr>
        <p:txBody>
          <a:bodyPr wrap="square" rtlCol="0">
            <a:spAutoFit/>
          </a:bodyPr>
          <a:lstStyle/>
          <a:p>
            <a:pPr algn="ctr"/>
            <a:r>
              <a:rPr lang="en-US" sz="9700" b="1" dirty="0">
                <a:latin typeface="+mj-lt"/>
                <a:cs typeface="Calibri" panose="020F0502020204030204" pitchFamily="34" charset="0"/>
              </a:rPr>
              <a:t>Different, Not Deficient: </a:t>
            </a:r>
          </a:p>
          <a:p>
            <a:pPr algn="ctr"/>
            <a:r>
              <a:rPr lang="en-US" sz="9600" dirty="0"/>
              <a:t>Misrecognized Language Skills of Lower-Class Youth</a:t>
            </a:r>
          </a:p>
          <a:p>
            <a:pPr algn="ctr"/>
            <a:r>
              <a:rPr lang="en-US" sz="9700" dirty="0">
                <a:latin typeface="+mj-lt"/>
                <a:cs typeface="Calibri" panose="020F0502020204030204" pitchFamily="34" charset="0"/>
              </a:rPr>
              <a:t> </a:t>
            </a:r>
            <a:r>
              <a:rPr lang="en-US" sz="6600" dirty="0">
                <a:latin typeface="Calibri" panose="020F0502020204030204" pitchFamily="34" charset="0"/>
                <a:cs typeface="Calibri" panose="020F0502020204030204" pitchFamily="34" charset="0"/>
              </a:rPr>
              <a:t>Jacqueline Bange, Hobart &amp; William Smith Colleges ‘19</a:t>
            </a:r>
          </a:p>
        </p:txBody>
      </p:sp>
      <p:sp>
        <p:nvSpPr>
          <p:cNvPr id="6" name="TextBox 5">
            <a:extLst>
              <a:ext uri="{FF2B5EF4-FFF2-40B4-BE49-F238E27FC236}">
                <a16:creationId xmlns:a16="http://schemas.microsoft.com/office/drawing/2014/main" id="{F23A8506-6E99-40C9-BD4E-44F0D9F99668}"/>
              </a:ext>
            </a:extLst>
          </p:cNvPr>
          <p:cNvSpPr txBox="1"/>
          <p:nvPr/>
        </p:nvSpPr>
        <p:spPr>
          <a:xfrm>
            <a:off x="1625600" y="7518400"/>
            <a:ext cx="12242800" cy="11480800"/>
          </a:xfrm>
          <a:prstGeom prst="rect">
            <a:avLst/>
          </a:prstGeom>
          <a:noFill/>
        </p:spPr>
        <p:txBody>
          <a:bodyPr wrap="square" rtlCol="0">
            <a:spAutoFit/>
          </a:bodyPr>
          <a:lstStyle/>
          <a:p>
            <a:endParaRPr lang="en-US" dirty="0"/>
          </a:p>
        </p:txBody>
      </p:sp>
      <p:sp>
        <p:nvSpPr>
          <p:cNvPr id="9" name="TextBox 8">
            <a:extLst>
              <a:ext uri="{FF2B5EF4-FFF2-40B4-BE49-F238E27FC236}">
                <a16:creationId xmlns:a16="http://schemas.microsoft.com/office/drawing/2014/main" id="{0577E5AA-1DEC-474D-9C5B-07FD6DB812C1}"/>
              </a:ext>
            </a:extLst>
          </p:cNvPr>
          <p:cNvSpPr txBox="1"/>
          <p:nvPr/>
        </p:nvSpPr>
        <p:spPr>
          <a:xfrm>
            <a:off x="492220" y="4768340"/>
            <a:ext cx="15157485" cy="12455526"/>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50000"/>
              </a:lnSpc>
              <a:spcBef>
                <a:spcPts val="0"/>
              </a:spcBef>
              <a:spcAft>
                <a:spcPts val="0"/>
              </a:spcAft>
              <a:buClrTx/>
              <a:buSzTx/>
              <a:tabLst/>
              <a:defRPr/>
            </a:pPr>
            <a:r>
              <a:rPr kumimoji="0" lang="en-US" sz="3600" b="1" i="0" u="none" strike="noStrike" kern="0" cap="none" normalizeH="0" baseline="0" noProof="0" dirty="0">
                <a:ln>
                  <a:noFill/>
                </a:ln>
                <a:solidFill>
                  <a:prstClr val="black"/>
                </a:solidFill>
                <a:effectLst/>
                <a:uLnTx/>
                <a:uFillTx/>
                <a:latin typeface="+mj-lt"/>
              </a:rPr>
              <a:t>LITERATURE REVIEW</a:t>
            </a:r>
          </a:p>
          <a:p>
            <a:pPr marL="0" marR="0" lvl="0" indent="0" algn="ctr" defTabSz="914400" eaLnBrk="1" fontAlgn="auto" latinLnBrk="0" hangingPunct="1">
              <a:lnSpc>
                <a:spcPct val="150000"/>
              </a:lnSpc>
              <a:spcBef>
                <a:spcPts val="0"/>
              </a:spcBef>
              <a:spcAft>
                <a:spcPts val="0"/>
              </a:spcAft>
              <a:buClrTx/>
              <a:buSzTx/>
              <a:buFontTx/>
              <a:buNone/>
              <a:tabLst/>
              <a:defRPr/>
            </a:pPr>
            <a:r>
              <a:rPr lang="en-US" sz="3600" b="1" kern="0" dirty="0">
                <a:solidFill>
                  <a:schemeClr val="accent1">
                    <a:lumMod val="75000"/>
                  </a:schemeClr>
                </a:solidFill>
              </a:rPr>
              <a:t>Early Exposure to Books</a:t>
            </a:r>
            <a:endParaRPr kumimoji="0" lang="en-US" sz="3600" b="1" i="0" u="none" strike="noStrike" kern="0" cap="none" spc="0" normalizeH="0" baseline="0" noProof="0" dirty="0">
              <a:ln>
                <a:noFill/>
              </a:ln>
              <a:solidFill>
                <a:schemeClr val="accent1">
                  <a:lumMod val="75000"/>
                </a:schemeClr>
              </a:solidFill>
              <a:effectLst/>
              <a:uLnTx/>
              <a:uFillTx/>
            </a:endParaRPr>
          </a:p>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3600" kern="0" dirty="0">
                <a:solidFill>
                  <a:prstClr val="black"/>
                </a:solidFill>
              </a:rPr>
              <a:t>Children are thought to benefit from early book exposure</a:t>
            </a:r>
            <a:r>
              <a:rPr kumimoji="0" lang="en-US" sz="3600" b="0" i="0" u="none" strike="noStrike" kern="0" cap="none" spc="0" normalizeH="0" baseline="30000" noProof="0" dirty="0">
                <a:ln>
                  <a:noFill/>
                </a:ln>
                <a:solidFill>
                  <a:prstClr val="black"/>
                </a:solidFill>
                <a:effectLst/>
                <a:uLnTx/>
                <a:uFillTx/>
              </a:rPr>
              <a:t>1</a:t>
            </a:r>
          </a:p>
          <a:p>
            <a:pPr marL="742950" lvl="1" indent="-285750" defTabSz="914400">
              <a:lnSpc>
                <a:spcPct val="150000"/>
              </a:lnSpc>
              <a:buFont typeface="Arial" panose="020B0604020202020204" pitchFamily="34" charset="0"/>
              <a:buChar char="•"/>
            </a:pPr>
            <a:r>
              <a:rPr lang="en-US" sz="3600" kern="0" dirty="0">
                <a:solidFill>
                  <a:prstClr val="black"/>
                </a:solidFill>
              </a:rPr>
              <a:t>Research has shown this correlates with better school performance</a:t>
            </a:r>
            <a:r>
              <a:rPr kumimoji="0" lang="en-US" sz="3600" b="0" i="0" u="none" strike="noStrike" kern="0" cap="none" spc="0" normalizeH="0" baseline="30000" noProof="0" dirty="0">
                <a:ln>
                  <a:noFill/>
                </a:ln>
                <a:solidFill>
                  <a:prstClr val="black"/>
                </a:solidFill>
                <a:effectLst/>
                <a:uLnTx/>
                <a:uFillTx/>
              </a:rPr>
              <a:t>2</a:t>
            </a:r>
          </a:p>
          <a:p>
            <a:pPr marL="0" marR="0" lvl="0" indent="0" algn="ctr" defTabSz="914400" eaLnBrk="1" fontAlgn="auto" latinLnBrk="0" hangingPunct="1">
              <a:lnSpc>
                <a:spcPct val="150000"/>
              </a:lnSpc>
              <a:spcBef>
                <a:spcPts val="0"/>
              </a:spcBef>
              <a:spcAft>
                <a:spcPts val="0"/>
              </a:spcAft>
              <a:buClrTx/>
              <a:buSzTx/>
              <a:buFontTx/>
              <a:buNone/>
              <a:tabLst/>
              <a:defRPr/>
            </a:pPr>
            <a:r>
              <a:rPr lang="en-US" sz="3600" b="1" kern="0" dirty="0">
                <a:solidFill>
                  <a:schemeClr val="accent1">
                    <a:lumMod val="75000"/>
                  </a:schemeClr>
                </a:solidFill>
              </a:rPr>
              <a:t>Differences based on SES</a:t>
            </a:r>
          </a:p>
          <a:p>
            <a:pPr marL="285750" indent="-285750" defTabSz="914400">
              <a:lnSpc>
                <a:spcPct val="150000"/>
              </a:lnSpc>
              <a:buFont typeface="Arial" panose="020B0604020202020204" pitchFamily="34" charset="0"/>
              <a:buChar char="•"/>
              <a:defRPr/>
            </a:pPr>
            <a:r>
              <a:rPr lang="en-US" sz="3600" kern="0" dirty="0">
                <a:solidFill>
                  <a:prstClr val="black"/>
                </a:solidFill>
              </a:rPr>
              <a:t>Even among homes with many books, there are differences in children’s narrative skills based on </a:t>
            </a:r>
            <a:r>
              <a:rPr lang="en-US" sz="3600" b="1" kern="0" dirty="0">
                <a:solidFill>
                  <a:prstClr val="black"/>
                </a:solidFill>
              </a:rPr>
              <a:t>socioeconomic status </a:t>
            </a:r>
            <a:r>
              <a:rPr lang="en-US" sz="3600" kern="0" dirty="0">
                <a:solidFill>
                  <a:prstClr val="black"/>
                </a:solidFill>
              </a:rPr>
              <a:t>(SES)</a:t>
            </a:r>
            <a:r>
              <a:rPr lang="en-US" sz="3600" kern="0" baseline="30000" dirty="0">
                <a:solidFill>
                  <a:prstClr val="black"/>
                </a:solidFill>
              </a:rPr>
              <a:t>1</a:t>
            </a:r>
            <a:endParaRPr lang="en-US" sz="3600" dirty="0"/>
          </a:p>
          <a:p>
            <a:pPr marL="742950" lvl="1" indent="-285750" defTabSz="914400">
              <a:lnSpc>
                <a:spcPct val="150000"/>
              </a:lnSpc>
              <a:buFont typeface="Arial" panose="020B0604020202020204" pitchFamily="34" charset="0"/>
              <a:buChar char="•"/>
              <a:defRPr/>
            </a:pPr>
            <a:r>
              <a:rPr lang="en-US" sz="3600" dirty="0"/>
              <a:t>Lower-class students’ narrative skills are </a:t>
            </a:r>
            <a:r>
              <a:rPr lang="en-US" sz="3600" b="1" dirty="0"/>
              <a:t>different</a:t>
            </a:r>
            <a:r>
              <a:rPr lang="en-US" sz="3600" dirty="0"/>
              <a:t> than higher-class peers but are misrecognized as deficient</a:t>
            </a:r>
            <a:r>
              <a:rPr lang="en-US" sz="3600" kern="0" baseline="30000" dirty="0">
                <a:solidFill>
                  <a:prstClr val="black"/>
                </a:solidFill>
              </a:rPr>
              <a:t>2</a:t>
            </a:r>
            <a:endParaRPr lang="en-US" sz="3600" dirty="0"/>
          </a:p>
          <a:p>
            <a:pPr lvl="1" algn="ctr" defTabSz="914400">
              <a:lnSpc>
                <a:spcPct val="150000"/>
              </a:lnSpc>
              <a:defRPr/>
            </a:pPr>
            <a:r>
              <a:rPr lang="en-US" sz="3600" b="1" kern="0" dirty="0">
                <a:solidFill>
                  <a:schemeClr val="accent1">
                    <a:lumMod val="75000"/>
                  </a:schemeClr>
                </a:solidFill>
              </a:rPr>
              <a:t>Different, Not Deficient</a:t>
            </a:r>
          </a:p>
          <a:p>
            <a:pPr marL="285750" indent="-285750" defTabSz="914400">
              <a:lnSpc>
                <a:spcPct val="150000"/>
              </a:lnSpc>
              <a:buFont typeface="Arial" panose="020B0604020202020204" pitchFamily="34" charset="0"/>
              <a:buChar char="•"/>
              <a:defRPr/>
            </a:pPr>
            <a:r>
              <a:rPr lang="en-US" sz="3600" dirty="0"/>
              <a:t>Children of lower SES outperform higher SES peers in complex storytelling</a:t>
            </a:r>
            <a:r>
              <a:rPr lang="en-US" sz="3600" kern="0" baseline="30000" dirty="0">
                <a:solidFill>
                  <a:prstClr val="black"/>
                </a:solidFill>
              </a:rPr>
              <a:t>2</a:t>
            </a:r>
            <a:r>
              <a:rPr lang="en-US" sz="3600" dirty="0"/>
              <a:t> and context-specific language skills</a:t>
            </a:r>
            <a:r>
              <a:rPr lang="en-US" sz="3600" kern="0" baseline="30000" dirty="0">
                <a:solidFill>
                  <a:prstClr val="black"/>
                </a:solidFill>
              </a:rPr>
              <a:t>3</a:t>
            </a:r>
          </a:p>
          <a:p>
            <a:pPr marL="742950" lvl="1" indent="-285750" defTabSz="914400">
              <a:lnSpc>
                <a:spcPct val="150000"/>
              </a:lnSpc>
              <a:buFont typeface="Arial" panose="020B0604020202020204" pitchFamily="34" charset="0"/>
              <a:buChar char="•"/>
              <a:defRPr/>
            </a:pPr>
            <a:r>
              <a:rPr lang="en-US" sz="3600" kern="0" dirty="0">
                <a:solidFill>
                  <a:prstClr val="black"/>
                </a:solidFill>
              </a:rPr>
              <a:t>However, higher academic achievement by higher SES children because their skills translate well into mainstream schools</a:t>
            </a:r>
            <a:r>
              <a:rPr lang="en-US" sz="3600" kern="0" baseline="30000" dirty="0">
                <a:solidFill>
                  <a:prstClr val="black"/>
                </a:solidFill>
              </a:rPr>
              <a:t>1</a:t>
            </a:r>
            <a:endParaRPr lang="en-US" sz="3600" b="1" kern="0" dirty="0">
              <a:solidFill>
                <a:schemeClr val="accent1">
                  <a:lumMod val="75000"/>
                </a:schemeClr>
              </a:solidFill>
            </a:endParaRPr>
          </a:p>
          <a:p>
            <a:pPr marL="742950" lvl="1" indent="-285750" defTabSz="914400">
              <a:lnSpc>
                <a:spcPct val="150000"/>
              </a:lnSpc>
              <a:buFont typeface="Arial" panose="020B0604020202020204" pitchFamily="34" charset="0"/>
              <a:buChar char="•"/>
              <a:defRPr/>
            </a:pPr>
            <a:endParaRPr kumimoji="0" lang="en-US" sz="3600" b="1" i="0" u="none" strike="noStrike" kern="0" cap="none" spc="0" normalizeH="0" baseline="0" noProof="0" dirty="0">
              <a:ln>
                <a:noFill/>
              </a:ln>
              <a:solidFill>
                <a:schemeClr val="accent1">
                  <a:lumMod val="75000"/>
                </a:schemeClr>
              </a:solidFill>
              <a:effectLst/>
              <a:uLnTx/>
              <a:uFillTx/>
            </a:endParaRPr>
          </a:p>
        </p:txBody>
      </p:sp>
      <p:sp>
        <p:nvSpPr>
          <p:cNvPr id="15" name="TextBox 14">
            <a:extLst>
              <a:ext uri="{FF2B5EF4-FFF2-40B4-BE49-F238E27FC236}">
                <a16:creationId xmlns:a16="http://schemas.microsoft.com/office/drawing/2014/main" id="{7A557BA6-41D4-4750-AE4F-84289784FC80}"/>
              </a:ext>
            </a:extLst>
          </p:cNvPr>
          <p:cNvSpPr txBox="1"/>
          <p:nvPr/>
        </p:nvSpPr>
        <p:spPr>
          <a:xfrm>
            <a:off x="492220" y="20433577"/>
            <a:ext cx="15082456" cy="12455526"/>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sz="3600" b="1" i="0" u="none" strike="noStrike" kern="0" cap="none" spc="300" normalizeH="0" baseline="0" noProof="0" dirty="0">
                <a:ln>
                  <a:noFill/>
                </a:ln>
                <a:solidFill>
                  <a:prstClr val="black"/>
                </a:solidFill>
                <a:effectLst/>
                <a:uLnTx/>
                <a:uFillTx/>
                <a:latin typeface="+mj-lt"/>
              </a:rPr>
              <a:t> </a:t>
            </a:r>
            <a:r>
              <a:rPr lang="en-US" sz="3600" b="1" kern="0" spc="300" dirty="0">
                <a:solidFill>
                  <a:prstClr val="black"/>
                </a:solidFill>
                <a:latin typeface="+mj-lt"/>
              </a:rPr>
              <a:t>METHODS</a:t>
            </a:r>
          </a:p>
          <a:p>
            <a:pPr algn="ctr" defTabSz="914400">
              <a:lnSpc>
                <a:spcPct val="150000"/>
              </a:lnSpc>
            </a:pPr>
            <a:r>
              <a:rPr lang="en-US" sz="3600" b="1" kern="0" dirty="0">
                <a:solidFill>
                  <a:schemeClr val="accent1">
                    <a:lumMod val="75000"/>
                  </a:schemeClr>
                </a:solidFill>
              </a:rPr>
              <a:t>Sample</a:t>
            </a:r>
          </a:p>
          <a:p>
            <a:pPr marL="571500" indent="-571500" defTabSz="914400">
              <a:lnSpc>
                <a:spcPct val="150000"/>
              </a:lnSpc>
              <a:buFont typeface="Arial" panose="020B0604020202020204" pitchFamily="34" charset="0"/>
              <a:buChar char="•"/>
            </a:pPr>
            <a:r>
              <a:rPr lang="en-US" sz="3600" dirty="0"/>
              <a:t>Obtained from existing Parental Appraisal of Children’s Experiences (PACE) data through University of Rochester</a:t>
            </a:r>
          </a:p>
          <a:p>
            <a:pPr marL="1028700" lvl="1" indent="-571500" defTabSz="914400">
              <a:lnSpc>
                <a:spcPct val="150000"/>
              </a:lnSpc>
              <a:buFont typeface="Arial" panose="020B0604020202020204" pitchFamily="34" charset="0"/>
              <a:buChar char="•"/>
            </a:pPr>
            <a:r>
              <a:rPr lang="en-US" sz="3600" b="1" dirty="0"/>
              <a:t>Surveys</a:t>
            </a:r>
            <a:r>
              <a:rPr lang="en-US" sz="3600" dirty="0"/>
              <a:t> completed by parents of children entering kindergarten in Geneva, NY in 2017 and 2018</a:t>
            </a:r>
          </a:p>
          <a:p>
            <a:pPr marL="1485900" lvl="2" indent="-571500" defTabSz="914400">
              <a:lnSpc>
                <a:spcPct val="150000"/>
              </a:lnSpc>
              <a:buFont typeface="Arial" panose="020B0604020202020204" pitchFamily="34" charset="0"/>
              <a:buChar char="•"/>
            </a:pPr>
            <a:r>
              <a:rPr lang="en-US" sz="3600" dirty="0"/>
              <a:t>N = 276  (Response rate: 81.18%)</a:t>
            </a:r>
            <a:endParaRPr lang="en-US" sz="3600" kern="0" dirty="0"/>
          </a:p>
          <a:p>
            <a:pPr algn="ctr" defTabSz="914400">
              <a:lnSpc>
                <a:spcPct val="150000"/>
              </a:lnSpc>
            </a:pPr>
            <a:r>
              <a:rPr lang="en-US" sz="3600" b="1" kern="0" dirty="0">
                <a:solidFill>
                  <a:schemeClr val="accent1">
                    <a:lumMod val="75000"/>
                  </a:schemeClr>
                </a:solidFill>
              </a:rPr>
              <a:t>Examine Effect of SES on Children’s Narrative Skills:</a:t>
            </a:r>
          </a:p>
          <a:p>
            <a:pPr algn="r" defTabSz="914400">
              <a:lnSpc>
                <a:spcPct val="150000"/>
              </a:lnSpc>
            </a:pPr>
            <a:r>
              <a:rPr lang="en-US" sz="3600" kern="0" dirty="0"/>
              <a:t>1. Reading	2. Writing 	3. Speaking	4. Listening 	5. Speaking and Listening</a:t>
            </a:r>
          </a:p>
          <a:p>
            <a:pPr algn="ctr" defTabSz="914400">
              <a:lnSpc>
                <a:spcPct val="150000"/>
              </a:lnSpc>
            </a:pPr>
            <a:r>
              <a:rPr lang="en-US" sz="3600" b="1" kern="0" dirty="0">
                <a:solidFill>
                  <a:schemeClr val="accent1">
                    <a:lumMod val="75000"/>
                  </a:schemeClr>
                </a:solidFill>
              </a:rPr>
              <a:t>Hypotheses</a:t>
            </a:r>
          </a:p>
          <a:p>
            <a:pPr marL="742950" indent="-742950" defTabSz="914400">
              <a:lnSpc>
                <a:spcPct val="150000"/>
              </a:lnSpc>
              <a:buFontTx/>
              <a:buAutoNum type="arabicPeriod"/>
            </a:pPr>
            <a:r>
              <a:rPr lang="en-US" sz="3600" dirty="0"/>
              <a:t>Higher SES children will have higher reported measures of </a:t>
            </a:r>
            <a:r>
              <a:rPr lang="en-US" sz="3600" b="1" dirty="0"/>
              <a:t>reading and writing </a:t>
            </a:r>
            <a:r>
              <a:rPr lang="en-US" sz="3600" dirty="0"/>
              <a:t>skills than their lower SES peers.</a:t>
            </a:r>
          </a:p>
          <a:p>
            <a:pPr marL="742950" indent="-742950" defTabSz="914400">
              <a:lnSpc>
                <a:spcPct val="150000"/>
              </a:lnSpc>
              <a:buAutoNum type="arabicPeriod"/>
            </a:pPr>
            <a:r>
              <a:rPr lang="en-US" sz="3600" dirty="0"/>
              <a:t>Lower SES children will have higher reported measures of </a:t>
            </a:r>
            <a:r>
              <a:rPr lang="en-US" sz="3600" b="1" dirty="0"/>
              <a:t>speaking and listening </a:t>
            </a:r>
            <a:r>
              <a:rPr lang="en-US" sz="3600" dirty="0"/>
              <a:t>skills than their higher SES peers</a:t>
            </a:r>
            <a:endParaRPr lang="en-US" sz="3600" kern="0" dirty="0"/>
          </a:p>
        </p:txBody>
      </p:sp>
      <p:sp>
        <p:nvSpPr>
          <p:cNvPr id="16" name="TextBox 15">
            <a:extLst>
              <a:ext uri="{FF2B5EF4-FFF2-40B4-BE49-F238E27FC236}">
                <a16:creationId xmlns:a16="http://schemas.microsoft.com/office/drawing/2014/main" id="{2F18B940-BA2A-4FA4-BD26-BBEA0089D7C9}"/>
              </a:ext>
            </a:extLst>
          </p:cNvPr>
          <p:cNvSpPr txBox="1"/>
          <p:nvPr/>
        </p:nvSpPr>
        <p:spPr>
          <a:xfrm>
            <a:off x="15673427" y="11195863"/>
            <a:ext cx="12512159" cy="9448740"/>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50000"/>
              </a:lnSpc>
              <a:spcBef>
                <a:spcPts val="0"/>
              </a:spcBef>
              <a:spcAft>
                <a:spcPts val="0"/>
              </a:spcAft>
              <a:buClrTx/>
              <a:buSzTx/>
              <a:tabLst/>
              <a:defRPr/>
            </a:pPr>
            <a:r>
              <a:rPr lang="en-US" sz="3600" b="1" kern="0" dirty="0">
                <a:solidFill>
                  <a:prstClr val="black"/>
                </a:solidFill>
                <a:latin typeface="+mj-lt"/>
              </a:rPr>
              <a:t>MEASURE OF NARRATIVE SKILLS: EXAMPLE QUESTIONS</a:t>
            </a:r>
            <a:endParaRPr kumimoji="0" lang="en-US" sz="3600" b="1" i="0" u="none" strike="noStrike" kern="0" cap="none" normalizeH="0" baseline="0" noProof="0" dirty="0">
              <a:ln>
                <a:noFill/>
              </a:ln>
              <a:solidFill>
                <a:prstClr val="black"/>
              </a:solidFill>
              <a:effectLst/>
              <a:uLnTx/>
              <a:uFillTx/>
              <a:latin typeface="+mj-lt"/>
            </a:endParaRPr>
          </a:p>
          <a:p>
            <a:pPr marR="0" lvl="0" algn="ctr" defTabSz="914400" eaLnBrk="1" fontAlgn="auto" latinLnBrk="0" hangingPunct="1">
              <a:lnSpc>
                <a:spcPct val="150000"/>
              </a:lnSpc>
              <a:spcBef>
                <a:spcPts val="0"/>
              </a:spcBef>
              <a:spcAft>
                <a:spcPts val="0"/>
              </a:spcAft>
              <a:buClrTx/>
              <a:buSzTx/>
              <a:tabLst/>
              <a:defRPr/>
            </a:pPr>
            <a:r>
              <a:rPr lang="en-US" sz="3600" b="1" kern="0" dirty="0">
                <a:solidFill>
                  <a:schemeClr val="accent1">
                    <a:lumMod val="75000"/>
                  </a:schemeClr>
                </a:solidFill>
              </a:rPr>
              <a:t>Reading: 4 Questions</a:t>
            </a:r>
          </a:p>
          <a:p>
            <a:pPr defTabSz="914400">
              <a:lnSpc>
                <a:spcPct val="150000"/>
              </a:lnSpc>
            </a:pPr>
            <a:r>
              <a:rPr lang="en-US" sz="3600" kern="0" dirty="0"/>
              <a:t>. How well does your child read his/her written name?</a:t>
            </a:r>
            <a:endParaRPr lang="en-US" sz="3600" b="1" kern="0" dirty="0">
              <a:solidFill>
                <a:schemeClr val="accent1">
                  <a:lumMod val="75000"/>
                </a:schemeClr>
              </a:solidFill>
            </a:endParaRPr>
          </a:p>
          <a:p>
            <a:pPr marR="0" lvl="0" algn="ctr" defTabSz="914400" eaLnBrk="1" fontAlgn="auto" latinLnBrk="0" hangingPunct="1">
              <a:lnSpc>
                <a:spcPct val="150000"/>
              </a:lnSpc>
              <a:spcBef>
                <a:spcPts val="0"/>
              </a:spcBef>
              <a:spcAft>
                <a:spcPts val="0"/>
              </a:spcAft>
              <a:buClrTx/>
              <a:buSzTx/>
              <a:tabLst/>
              <a:defRPr/>
            </a:pPr>
            <a:r>
              <a:rPr lang="en-US" sz="3600" b="1" kern="0" dirty="0">
                <a:solidFill>
                  <a:schemeClr val="accent1">
                    <a:lumMod val="75000"/>
                  </a:schemeClr>
                </a:solidFill>
              </a:rPr>
              <a:t>Writing: 3 Questions</a:t>
            </a:r>
          </a:p>
          <a:p>
            <a:pPr marL="571500" marR="0" lvl="0" indent="-571500" defTabSz="914400" eaLnBrk="1" fontAlgn="auto" latinLnBrk="0" hangingPunct="1">
              <a:spcBef>
                <a:spcPts val="0"/>
              </a:spcBef>
              <a:spcAft>
                <a:spcPts val="0"/>
              </a:spcAft>
              <a:buClrTx/>
              <a:buSzTx/>
              <a:buFont typeface="Arial" panose="020B0604020202020204" pitchFamily="34" charset="0"/>
              <a:buChar char="•"/>
              <a:tabLst/>
              <a:defRPr/>
            </a:pPr>
            <a:r>
              <a:rPr lang="en-US" sz="3600" kern="0" dirty="0"/>
              <a:t>How well does your child write his/her name by self?</a:t>
            </a:r>
          </a:p>
          <a:p>
            <a:pPr marR="0" lvl="0" algn="ctr" defTabSz="914400" eaLnBrk="1" fontAlgn="auto" latinLnBrk="0" hangingPunct="1">
              <a:lnSpc>
                <a:spcPct val="150000"/>
              </a:lnSpc>
              <a:spcBef>
                <a:spcPts val="0"/>
              </a:spcBef>
              <a:spcAft>
                <a:spcPts val="0"/>
              </a:spcAft>
              <a:buClrTx/>
              <a:buSzTx/>
              <a:tabLst/>
              <a:defRPr/>
            </a:pPr>
            <a:r>
              <a:rPr lang="en-US" sz="3600" b="1" kern="0" dirty="0">
                <a:solidFill>
                  <a:schemeClr val="accent1">
                    <a:lumMod val="75000"/>
                  </a:schemeClr>
                </a:solidFill>
              </a:rPr>
              <a:t>Speaking: 7 Questions</a:t>
            </a:r>
          </a:p>
          <a:p>
            <a:pPr marL="571500" indent="-571500" defTabSz="914400">
              <a:lnSpc>
                <a:spcPct val="150000"/>
              </a:lnSpc>
              <a:buFont typeface="Arial" panose="020B0604020202020204" pitchFamily="34" charset="0"/>
              <a:buChar char="•"/>
              <a:defRPr/>
            </a:pPr>
            <a:r>
              <a:rPr lang="en-US" sz="3600" kern="0" dirty="0"/>
              <a:t>Do you have difficulty understanding your child?</a:t>
            </a:r>
          </a:p>
          <a:p>
            <a:pPr marR="0" lvl="0" algn="ctr" defTabSz="914400" eaLnBrk="1" fontAlgn="auto" latinLnBrk="0" hangingPunct="1">
              <a:lnSpc>
                <a:spcPct val="150000"/>
              </a:lnSpc>
              <a:spcBef>
                <a:spcPts val="0"/>
              </a:spcBef>
              <a:spcAft>
                <a:spcPts val="0"/>
              </a:spcAft>
              <a:buClrTx/>
              <a:buSzTx/>
              <a:tabLst/>
              <a:defRPr/>
            </a:pPr>
            <a:r>
              <a:rPr lang="en-US" sz="3600" b="1" kern="0" dirty="0">
                <a:solidFill>
                  <a:schemeClr val="accent1">
                    <a:lumMod val="75000"/>
                  </a:schemeClr>
                </a:solidFill>
              </a:rPr>
              <a:t>Listening: 2 Questions</a:t>
            </a:r>
          </a:p>
          <a:p>
            <a:pPr marL="571500" indent="-571500" defTabSz="914400">
              <a:lnSpc>
                <a:spcPct val="150000"/>
              </a:lnSpc>
              <a:buFont typeface="Arial" panose="020B0604020202020204" pitchFamily="34" charset="0"/>
              <a:buChar char="•"/>
              <a:defRPr/>
            </a:pPr>
            <a:r>
              <a:rPr lang="en-US" sz="3600" kern="0" dirty="0"/>
              <a:t>Does your child understand what others say?</a:t>
            </a:r>
            <a:endParaRPr lang="en-US" sz="3600" b="1" kern="0" dirty="0">
              <a:solidFill>
                <a:schemeClr val="accent1">
                  <a:lumMod val="75000"/>
                </a:schemeClr>
              </a:solidFill>
            </a:endParaRPr>
          </a:p>
          <a:p>
            <a:pPr marR="0" lvl="0" algn="ctr" defTabSz="914400" eaLnBrk="1" fontAlgn="auto" latinLnBrk="0" hangingPunct="1">
              <a:lnSpc>
                <a:spcPct val="150000"/>
              </a:lnSpc>
              <a:spcBef>
                <a:spcPts val="0"/>
              </a:spcBef>
              <a:spcAft>
                <a:spcPts val="0"/>
              </a:spcAft>
              <a:buClrTx/>
              <a:buSzTx/>
              <a:tabLst/>
              <a:defRPr/>
            </a:pPr>
            <a:r>
              <a:rPr lang="en-US" sz="3600" b="1" kern="0" dirty="0">
                <a:solidFill>
                  <a:schemeClr val="accent1">
                    <a:lumMod val="75000"/>
                  </a:schemeClr>
                </a:solidFill>
              </a:rPr>
              <a:t>Speaking and Listening: 2 Questions</a:t>
            </a:r>
          </a:p>
          <a:p>
            <a:pPr marL="457200" indent="-457200" defTabSz="914400">
              <a:lnSpc>
                <a:spcPct val="150000"/>
              </a:lnSpc>
              <a:buFont typeface="Arial" panose="020B0604020202020204" pitchFamily="34" charset="0"/>
              <a:buChar char="•"/>
              <a:defRPr/>
            </a:pPr>
            <a:r>
              <a:rPr lang="en-US" sz="3600" kern="0" dirty="0"/>
              <a:t>How well does your child repeat sentences when asked?</a:t>
            </a:r>
            <a:endParaRPr lang="en-US" sz="3200" kern="0" dirty="0"/>
          </a:p>
          <a:p>
            <a:pPr defTabSz="914400"/>
            <a:endParaRPr lang="en-US" sz="3200" kern="0" dirty="0"/>
          </a:p>
        </p:txBody>
      </p:sp>
      <p:sp>
        <p:nvSpPr>
          <p:cNvPr id="19" name="TextBox 18">
            <a:extLst>
              <a:ext uri="{FF2B5EF4-FFF2-40B4-BE49-F238E27FC236}">
                <a16:creationId xmlns:a16="http://schemas.microsoft.com/office/drawing/2014/main" id="{B3DBAAE7-04BA-41CE-872A-3D72075BEA52}"/>
              </a:ext>
            </a:extLst>
          </p:cNvPr>
          <p:cNvSpPr txBox="1"/>
          <p:nvPr/>
        </p:nvSpPr>
        <p:spPr>
          <a:xfrm>
            <a:off x="28190703" y="19335784"/>
            <a:ext cx="15183752" cy="11070531"/>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tabLst/>
              <a:defRPr/>
            </a:pPr>
            <a:r>
              <a:rPr lang="en-US" sz="3600" b="1" kern="0" dirty="0">
                <a:solidFill>
                  <a:prstClr val="black"/>
                </a:solidFill>
                <a:latin typeface="+mj-lt"/>
              </a:rPr>
              <a:t>DISCUSSION</a:t>
            </a:r>
            <a:endParaRPr kumimoji="0" lang="en-US" sz="3600" b="1" i="0" u="none" strike="noStrike" kern="0" cap="none" normalizeH="0" baseline="0" noProof="0" dirty="0">
              <a:ln>
                <a:noFill/>
              </a:ln>
              <a:solidFill>
                <a:prstClr val="black"/>
              </a:solidFill>
              <a:effectLst/>
              <a:uLnTx/>
              <a:uFillTx/>
              <a:latin typeface="+mj-lt"/>
            </a:endParaRPr>
          </a:p>
          <a:p>
            <a:pPr marL="0" marR="0" lvl="0" indent="0" algn="ctr" defTabSz="914400" eaLnBrk="1" fontAlgn="auto" latinLnBrk="0" hangingPunct="1">
              <a:lnSpc>
                <a:spcPct val="150000"/>
              </a:lnSpc>
              <a:spcBef>
                <a:spcPts val="0"/>
              </a:spcBef>
              <a:spcAft>
                <a:spcPts val="0"/>
              </a:spcAft>
              <a:buClrTx/>
              <a:buSzTx/>
              <a:buFontTx/>
              <a:buNone/>
              <a:tabLst/>
              <a:defRPr/>
            </a:pPr>
            <a:r>
              <a:rPr lang="en-US" sz="3600" b="1" kern="0" dirty="0">
                <a:solidFill>
                  <a:schemeClr val="accent1">
                    <a:lumMod val="75000"/>
                  </a:schemeClr>
                </a:solidFill>
              </a:rPr>
              <a:t>PACE Survey Limitations</a:t>
            </a:r>
          </a:p>
          <a:p>
            <a:pPr marL="571500" indent="-571500">
              <a:buFont typeface="Arial" panose="020B0604020202020204" pitchFamily="34" charset="0"/>
              <a:buChar char="•"/>
            </a:pPr>
            <a:r>
              <a:rPr lang="en-US" sz="3600" dirty="0"/>
              <a:t>PACE survey meant to measure </a:t>
            </a:r>
            <a:r>
              <a:rPr lang="en-US" sz="3600" b="1" dirty="0"/>
              <a:t>mainstream</a:t>
            </a:r>
            <a:r>
              <a:rPr lang="en-US" sz="3600" dirty="0"/>
              <a:t> learning skills before kindergarten</a:t>
            </a:r>
          </a:p>
          <a:p>
            <a:pPr marL="1028700" lvl="1" indent="-571500">
              <a:buFont typeface="Arial" panose="020B0604020202020204" pitchFamily="34" charset="0"/>
              <a:buChar char="•"/>
            </a:pPr>
            <a:r>
              <a:rPr lang="en-US" sz="3600" dirty="0"/>
              <a:t>May not be suited to measure </a:t>
            </a:r>
            <a:r>
              <a:rPr lang="en-US" sz="3600" b="1" dirty="0"/>
              <a:t>non-normative</a:t>
            </a:r>
            <a:r>
              <a:rPr lang="en-US" sz="3600" dirty="0"/>
              <a:t> narrative skills of lower SES children </a:t>
            </a:r>
          </a:p>
          <a:p>
            <a:pPr marL="1028700" lvl="1" indent="-571500">
              <a:buFont typeface="Arial" panose="020B0604020202020204" pitchFamily="34" charset="0"/>
              <a:buChar char="•"/>
            </a:pPr>
            <a:r>
              <a:rPr lang="en-US" sz="3600" dirty="0"/>
              <a:t>Questions about speaking and listening measure </a:t>
            </a:r>
            <a:r>
              <a:rPr lang="en-US" sz="3600" b="1" dirty="0"/>
              <a:t>normative forms</a:t>
            </a:r>
          </a:p>
          <a:p>
            <a:pPr marL="1028700" lvl="1" indent="-571500">
              <a:buFont typeface="Arial" panose="020B0604020202020204" pitchFamily="34" charset="0"/>
              <a:buChar char="•"/>
            </a:pPr>
            <a:r>
              <a:rPr lang="en-US" sz="3600" dirty="0"/>
              <a:t>Number of questions to measure each narrative skills varies</a:t>
            </a:r>
          </a:p>
          <a:p>
            <a:pPr marL="0" marR="0" lvl="0" indent="0" algn="ctr" defTabSz="914400" eaLnBrk="1" fontAlgn="auto" latinLnBrk="0" hangingPunct="1">
              <a:lnSpc>
                <a:spcPct val="150000"/>
              </a:lnSpc>
              <a:spcBef>
                <a:spcPts val="0"/>
              </a:spcBef>
              <a:spcAft>
                <a:spcPts val="0"/>
              </a:spcAft>
              <a:buClrTx/>
              <a:buSzTx/>
              <a:buFontTx/>
              <a:buNone/>
              <a:tabLst/>
              <a:defRPr/>
            </a:pPr>
            <a:r>
              <a:rPr lang="en-US" sz="3600" b="1" kern="0" dirty="0">
                <a:solidFill>
                  <a:schemeClr val="accent1">
                    <a:lumMod val="75000"/>
                  </a:schemeClr>
                </a:solidFill>
              </a:rPr>
              <a:t>Influence of Parents’ Perceptions </a:t>
            </a:r>
            <a:endParaRPr kumimoji="0" lang="en-US" sz="3600" b="1" i="0" u="none" strike="noStrike" kern="0" cap="none" spc="0" normalizeH="0" baseline="0" noProof="0" dirty="0">
              <a:ln>
                <a:noFill/>
              </a:ln>
              <a:solidFill>
                <a:schemeClr val="accent1">
                  <a:lumMod val="75000"/>
                </a:schemeClr>
              </a:solidFill>
              <a:effectLst/>
              <a:uLnTx/>
              <a:uFillTx/>
            </a:endParaRPr>
          </a:p>
          <a:p>
            <a:pPr marL="571500" indent="-571500">
              <a:buFont typeface="Arial" panose="020B0604020202020204" pitchFamily="34" charset="0"/>
              <a:buChar char="•"/>
            </a:pPr>
            <a:r>
              <a:rPr lang="en-US" sz="3600" dirty="0"/>
              <a:t>Survey answers reflect parents’ </a:t>
            </a:r>
            <a:r>
              <a:rPr lang="en-US" sz="3600" b="1" dirty="0"/>
              <a:t>perceptions</a:t>
            </a:r>
            <a:r>
              <a:rPr lang="en-US" sz="3600" dirty="0"/>
              <a:t> of children’s skills, not reality</a:t>
            </a:r>
          </a:p>
          <a:p>
            <a:pPr marL="1028700" lvl="1" indent="-571500">
              <a:buFont typeface="Arial" panose="020B0604020202020204" pitchFamily="34" charset="0"/>
              <a:buChar char="•"/>
            </a:pPr>
            <a:r>
              <a:rPr lang="en-US" sz="3600" dirty="0"/>
              <a:t>Lower SES parents may score their children poorly due to societal view of them as </a:t>
            </a:r>
            <a:r>
              <a:rPr lang="en-US" sz="3600" b="1" dirty="0"/>
              <a:t>deficient</a:t>
            </a:r>
          </a:p>
          <a:p>
            <a:pPr lvl="0" algn="ctr" defTabSz="914400">
              <a:lnSpc>
                <a:spcPct val="150000"/>
              </a:lnSpc>
              <a:defRPr/>
            </a:pPr>
            <a:r>
              <a:rPr lang="en-US" sz="3600" b="1" kern="0" dirty="0">
                <a:solidFill>
                  <a:schemeClr val="accent1">
                    <a:lumMod val="75000"/>
                  </a:schemeClr>
                </a:solidFill>
              </a:rPr>
              <a:t>Future Research</a:t>
            </a:r>
          </a:p>
          <a:p>
            <a:pPr marL="571500" indent="-571500">
              <a:buFont typeface="Arial" panose="020B0604020202020204" pitchFamily="34" charset="0"/>
              <a:buChar char="•"/>
            </a:pPr>
            <a:r>
              <a:rPr lang="en-US" sz="3600" dirty="0"/>
              <a:t>Additional research is crucial to help close achievement gap and make classrooms better-suited to foster unique narrative skills of </a:t>
            </a:r>
            <a:r>
              <a:rPr lang="en-US" sz="3600" b="1" u="sng" dirty="0"/>
              <a:t>all</a:t>
            </a:r>
            <a:r>
              <a:rPr lang="en-US" sz="3600" dirty="0"/>
              <a:t> students</a:t>
            </a:r>
            <a:endParaRPr lang="en-US" sz="3600" kern="0" dirty="0"/>
          </a:p>
          <a:p>
            <a:pPr marR="0" lvl="0" defTabSz="914400" eaLnBrk="1" fontAlgn="auto" latinLnBrk="0" hangingPunct="1">
              <a:lnSpc>
                <a:spcPct val="150000"/>
              </a:lnSpc>
              <a:spcBef>
                <a:spcPts val="0"/>
              </a:spcBef>
              <a:spcAft>
                <a:spcPts val="0"/>
              </a:spcAft>
              <a:buClrTx/>
              <a:buSzTx/>
              <a:tabLst/>
              <a:defRPr/>
            </a:pPr>
            <a:endParaRPr lang="en-US" sz="3600" kern="0" dirty="0"/>
          </a:p>
        </p:txBody>
      </p:sp>
      <p:sp>
        <p:nvSpPr>
          <p:cNvPr id="20" name="TextBox 19">
            <a:extLst>
              <a:ext uri="{FF2B5EF4-FFF2-40B4-BE49-F238E27FC236}">
                <a16:creationId xmlns:a16="http://schemas.microsoft.com/office/drawing/2014/main" id="{9B1498BF-67F3-4AD4-AE4B-C7C212DDE382}"/>
              </a:ext>
            </a:extLst>
          </p:cNvPr>
          <p:cNvSpPr txBox="1"/>
          <p:nvPr/>
        </p:nvSpPr>
        <p:spPr>
          <a:xfrm>
            <a:off x="28135460" y="30406315"/>
            <a:ext cx="15238995" cy="2062103"/>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tabLst/>
              <a:defRPr/>
            </a:pPr>
            <a:r>
              <a:rPr kumimoji="0" lang="en-US" sz="3600" b="1" i="0" u="none" strike="noStrike" kern="0" cap="none" normalizeH="0" baseline="0" noProof="0" dirty="0">
                <a:ln>
                  <a:noFill/>
                </a:ln>
                <a:solidFill>
                  <a:prstClr val="black"/>
                </a:solidFill>
                <a:effectLst/>
                <a:uLnTx/>
                <a:uFillTx/>
                <a:latin typeface="+mj-lt"/>
              </a:rPr>
              <a:t> WORKS CITED</a:t>
            </a:r>
            <a:endParaRPr lang="en-US" sz="3600" b="1" kern="0" dirty="0">
              <a:solidFill>
                <a:prstClr val="black"/>
              </a:solidFill>
              <a:latin typeface="+mj-lt"/>
            </a:endParaRPr>
          </a:p>
          <a:p>
            <a:pPr>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Heath, Shirley Brice, “What No Bedtime Story Means: Narrative Skill at Home and at School”. 	1982.</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Miller, Peggy J. and Sperry, Douglas E., “Déjà vu: The Continuing Misrecognition of Low-Income Children’s Verbal Abilities”. 2012.</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Clancy, Patricia M., “The Acquisition of Communicative Style in Japanese”. 1986.</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defTabSz="914400"/>
            <a:endParaRPr lang="en-US" dirty="0"/>
          </a:p>
        </p:txBody>
      </p:sp>
      <p:pic>
        <p:nvPicPr>
          <p:cNvPr id="21" name="Picture 20">
            <a:extLst>
              <a:ext uri="{FF2B5EF4-FFF2-40B4-BE49-F238E27FC236}">
                <a16:creationId xmlns:a16="http://schemas.microsoft.com/office/drawing/2014/main" id="{8C003F8B-5B33-4ABC-9ABC-297DB707A0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5282" y="1425040"/>
            <a:ext cx="2475176" cy="2339177"/>
          </a:xfrm>
          <a:prstGeom prst="rect">
            <a:avLst/>
          </a:prstGeom>
        </p:spPr>
      </p:pic>
      <p:pic>
        <p:nvPicPr>
          <p:cNvPr id="22" name="Picture 21">
            <a:extLst>
              <a:ext uri="{FF2B5EF4-FFF2-40B4-BE49-F238E27FC236}">
                <a16:creationId xmlns:a16="http://schemas.microsoft.com/office/drawing/2014/main" id="{86DBA983-6D5C-4C17-AC3D-5CB852C63A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523802" y="1416193"/>
            <a:ext cx="2379498" cy="2281710"/>
          </a:xfrm>
          <a:prstGeom prst="rect">
            <a:avLst/>
          </a:prstGeom>
        </p:spPr>
      </p:pic>
      <p:sp>
        <p:nvSpPr>
          <p:cNvPr id="31" name="TextBox 30">
            <a:extLst>
              <a:ext uri="{FF2B5EF4-FFF2-40B4-BE49-F238E27FC236}">
                <a16:creationId xmlns:a16="http://schemas.microsoft.com/office/drawing/2014/main" id="{917A63AB-6BB0-41CB-A0AD-30B1C41F1877}"/>
              </a:ext>
            </a:extLst>
          </p:cNvPr>
          <p:cNvSpPr txBox="1"/>
          <p:nvPr/>
        </p:nvSpPr>
        <p:spPr>
          <a:xfrm>
            <a:off x="37462418" y="20668593"/>
            <a:ext cx="1352184" cy="707886"/>
          </a:xfrm>
          <a:prstGeom prst="rect">
            <a:avLst/>
          </a:prstGeom>
          <a:noFill/>
        </p:spPr>
        <p:txBody>
          <a:bodyPr wrap="square" rtlCol="0">
            <a:spAutoFit/>
          </a:bodyPr>
          <a:lstStyle/>
          <a:p>
            <a:pPr algn="ctr"/>
            <a:r>
              <a:rPr lang="en-US" sz="2000" dirty="0">
                <a:solidFill>
                  <a:schemeClr val="bg1"/>
                </a:solidFill>
              </a:rPr>
              <a:t>25</a:t>
            </a:r>
          </a:p>
          <a:p>
            <a:pPr algn="ctr"/>
            <a:r>
              <a:rPr lang="en-US" sz="2000" dirty="0">
                <a:solidFill>
                  <a:schemeClr val="bg1"/>
                </a:solidFill>
              </a:rPr>
              <a:t> women</a:t>
            </a:r>
          </a:p>
        </p:txBody>
      </p:sp>
      <p:sp>
        <p:nvSpPr>
          <p:cNvPr id="33" name="TextBox 32">
            <a:extLst>
              <a:ext uri="{FF2B5EF4-FFF2-40B4-BE49-F238E27FC236}">
                <a16:creationId xmlns:a16="http://schemas.microsoft.com/office/drawing/2014/main" id="{67C5FB0D-5D8F-44B7-985A-2ECA98951ACF}"/>
              </a:ext>
            </a:extLst>
          </p:cNvPr>
          <p:cNvSpPr txBox="1"/>
          <p:nvPr/>
        </p:nvSpPr>
        <p:spPr>
          <a:xfrm>
            <a:off x="39922609" y="22387035"/>
            <a:ext cx="1352184" cy="707886"/>
          </a:xfrm>
          <a:prstGeom prst="rect">
            <a:avLst/>
          </a:prstGeom>
          <a:noFill/>
        </p:spPr>
        <p:txBody>
          <a:bodyPr wrap="square" rtlCol="0">
            <a:spAutoFit/>
          </a:bodyPr>
          <a:lstStyle/>
          <a:p>
            <a:pPr algn="ctr"/>
            <a:r>
              <a:rPr lang="en-US" sz="2000" dirty="0">
                <a:solidFill>
                  <a:schemeClr val="bg1"/>
                </a:solidFill>
              </a:rPr>
              <a:t>32</a:t>
            </a:r>
          </a:p>
          <a:p>
            <a:pPr algn="ctr"/>
            <a:r>
              <a:rPr lang="en-US" sz="2000" dirty="0">
                <a:solidFill>
                  <a:schemeClr val="bg1"/>
                </a:solidFill>
              </a:rPr>
              <a:t>seniors</a:t>
            </a:r>
          </a:p>
        </p:txBody>
      </p:sp>
      <p:sp>
        <p:nvSpPr>
          <p:cNvPr id="34" name="TextBox 33">
            <a:extLst>
              <a:ext uri="{FF2B5EF4-FFF2-40B4-BE49-F238E27FC236}">
                <a16:creationId xmlns:a16="http://schemas.microsoft.com/office/drawing/2014/main" id="{6F918F7E-E726-4751-9867-9EF1F106D6BC}"/>
              </a:ext>
            </a:extLst>
          </p:cNvPr>
          <p:cNvSpPr txBox="1"/>
          <p:nvPr/>
        </p:nvSpPr>
        <p:spPr>
          <a:xfrm>
            <a:off x="40916273" y="21990941"/>
            <a:ext cx="1352184" cy="707886"/>
          </a:xfrm>
          <a:prstGeom prst="rect">
            <a:avLst/>
          </a:prstGeom>
          <a:noFill/>
        </p:spPr>
        <p:txBody>
          <a:bodyPr wrap="square" rtlCol="0">
            <a:spAutoFit/>
          </a:bodyPr>
          <a:lstStyle/>
          <a:p>
            <a:pPr algn="ctr"/>
            <a:r>
              <a:rPr lang="en-US" sz="2000" dirty="0">
                <a:solidFill>
                  <a:schemeClr val="bg1"/>
                </a:solidFill>
              </a:rPr>
              <a:t>18</a:t>
            </a:r>
          </a:p>
          <a:p>
            <a:pPr algn="ctr"/>
            <a:r>
              <a:rPr lang="en-US" sz="2000" dirty="0">
                <a:solidFill>
                  <a:schemeClr val="bg1"/>
                </a:solidFill>
              </a:rPr>
              <a:t>1</a:t>
            </a:r>
            <a:r>
              <a:rPr lang="en-US" sz="2000" baseline="30000" dirty="0">
                <a:solidFill>
                  <a:schemeClr val="bg1"/>
                </a:solidFill>
              </a:rPr>
              <a:t>st</a:t>
            </a:r>
            <a:r>
              <a:rPr lang="en-US" sz="2000" dirty="0">
                <a:solidFill>
                  <a:schemeClr val="bg1"/>
                </a:solidFill>
              </a:rPr>
              <a:t>-years</a:t>
            </a:r>
          </a:p>
        </p:txBody>
      </p:sp>
      <p:sp>
        <p:nvSpPr>
          <p:cNvPr id="36" name="TextBox 35">
            <a:extLst>
              <a:ext uri="{FF2B5EF4-FFF2-40B4-BE49-F238E27FC236}">
                <a16:creationId xmlns:a16="http://schemas.microsoft.com/office/drawing/2014/main" id="{7538D0F0-47E2-4C8D-9005-668619988B81}"/>
              </a:ext>
            </a:extLst>
          </p:cNvPr>
          <p:cNvSpPr txBox="1"/>
          <p:nvPr/>
        </p:nvSpPr>
        <p:spPr>
          <a:xfrm>
            <a:off x="492220" y="17766892"/>
            <a:ext cx="15176091" cy="2123658"/>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50000"/>
              </a:lnSpc>
              <a:spcBef>
                <a:spcPts val="0"/>
              </a:spcBef>
              <a:spcAft>
                <a:spcPts val="0"/>
              </a:spcAft>
              <a:buClrTx/>
              <a:buSzTx/>
              <a:tabLst/>
              <a:defRPr/>
            </a:pPr>
            <a:r>
              <a:rPr kumimoji="0" lang="en-US" sz="3600" b="1" i="0" u="none" strike="noStrike" kern="0" cap="none" normalizeH="0" baseline="0" noProof="0" dirty="0">
                <a:ln>
                  <a:noFill/>
                </a:ln>
                <a:solidFill>
                  <a:prstClr val="black"/>
                </a:solidFill>
                <a:effectLst/>
                <a:uLnTx/>
                <a:uFillTx/>
                <a:latin typeface="+mj-lt"/>
              </a:rPr>
              <a:t> </a:t>
            </a:r>
            <a:r>
              <a:rPr lang="en-US" sz="3600" b="1" kern="0" dirty="0">
                <a:solidFill>
                  <a:prstClr val="black"/>
                </a:solidFill>
                <a:latin typeface="+mj-lt"/>
              </a:rPr>
              <a:t>RESEARCH QUESTION</a:t>
            </a:r>
          </a:p>
          <a:p>
            <a:pPr marR="0" lvl="0" algn="ctr" defTabSz="914400" eaLnBrk="1" fontAlgn="auto" latinLnBrk="0" hangingPunct="1">
              <a:lnSpc>
                <a:spcPct val="150000"/>
              </a:lnSpc>
              <a:spcBef>
                <a:spcPts val="0"/>
              </a:spcBef>
              <a:spcAft>
                <a:spcPts val="0"/>
              </a:spcAft>
              <a:buClrTx/>
              <a:buSzTx/>
              <a:tabLst/>
              <a:defRPr/>
            </a:pPr>
            <a:r>
              <a:rPr lang="en-US" sz="4000" b="1" kern="0" dirty="0">
                <a:solidFill>
                  <a:schemeClr val="accent1">
                    <a:lumMod val="75000"/>
                  </a:schemeClr>
                </a:solidFill>
                <a:latin typeface="+mj-lt"/>
              </a:rPr>
              <a:t>What effect does SES have on children’s narrative skills?</a:t>
            </a:r>
          </a:p>
          <a:p>
            <a:pPr>
              <a:spcAft>
                <a:spcPts val="800"/>
              </a:spcAft>
            </a:pPr>
            <a:endParaRPr lang="en-US" dirty="0"/>
          </a:p>
        </p:txBody>
      </p:sp>
      <p:sp>
        <p:nvSpPr>
          <p:cNvPr id="37" name="TextBox 36">
            <a:extLst>
              <a:ext uri="{FF2B5EF4-FFF2-40B4-BE49-F238E27FC236}">
                <a16:creationId xmlns:a16="http://schemas.microsoft.com/office/drawing/2014/main" id="{71289769-05C4-449E-8CAB-DE871690767A}"/>
              </a:ext>
            </a:extLst>
          </p:cNvPr>
          <p:cNvSpPr txBox="1"/>
          <p:nvPr/>
        </p:nvSpPr>
        <p:spPr>
          <a:xfrm>
            <a:off x="15743339" y="4768340"/>
            <a:ext cx="12458441" cy="5807552"/>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sz="3600" b="1" i="0" u="none" strike="noStrike" kern="0" cap="none" spc="300" normalizeH="0" baseline="0" noProof="0" dirty="0">
                <a:ln>
                  <a:noFill/>
                </a:ln>
                <a:solidFill>
                  <a:prstClr val="black"/>
                </a:solidFill>
                <a:effectLst/>
                <a:uLnTx/>
                <a:uFillTx/>
                <a:latin typeface="+mj-lt"/>
              </a:rPr>
              <a:t> </a:t>
            </a:r>
            <a:r>
              <a:rPr lang="en-US" sz="3600" b="1" kern="0" spc="300" dirty="0">
                <a:solidFill>
                  <a:prstClr val="black"/>
                </a:solidFill>
                <a:latin typeface="+mj-lt"/>
              </a:rPr>
              <a:t>MEASURE OF SOCIOCEONOMIC STATUS</a:t>
            </a:r>
          </a:p>
          <a:p>
            <a:pPr algn="ctr" defTabSz="914400">
              <a:lnSpc>
                <a:spcPct val="150000"/>
              </a:lnSpc>
            </a:pPr>
            <a:r>
              <a:rPr lang="en-US" sz="3600" b="1" kern="0" dirty="0">
                <a:solidFill>
                  <a:schemeClr val="accent1">
                    <a:lumMod val="75000"/>
                  </a:schemeClr>
                </a:solidFill>
              </a:rPr>
              <a:t>Considered Lower SES if:</a:t>
            </a:r>
          </a:p>
          <a:p>
            <a:pPr defTabSz="914400">
              <a:lnSpc>
                <a:spcPct val="150000"/>
              </a:lnSpc>
            </a:pPr>
            <a:r>
              <a:rPr lang="en-US" sz="3600" kern="0" dirty="0"/>
              <a:t>1. Parents’ highest education level &lt; associate’s degree</a:t>
            </a:r>
          </a:p>
          <a:p>
            <a:pPr defTabSz="914400">
              <a:lnSpc>
                <a:spcPct val="150000"/>
              </a:lnSpc>
            </a:pPr>
            <a:r>
              <a:rPr lang="en-US" sz="3600" kern="0" dirty="0"/>
              <a:t>2. Child has government-sponsored health insurance</a:t>
            </a:r>
          </a:p>
          <a:p>
            <a:pPr defTabSz="914400">
              <a:lnSpc>
                <a:spcPct val="150000"/>
              </a:lnSpc>
            </a:pPr>
            <a:r>
              <a:rPr lang="en-US" sz="3600" kern="0" dirty="0"/>
              <a:t>3. Child has been insured less than 12 mo. over past year</a:t>
            </a:r>
          </a:p>
          <a:p>
            <a:pPr defTabSz="914400">
              <a:lnSpc>
                <a:spcPct val="150000"/>
              </a:lnSpc>
            </a:pPr>
            <a:r>
              <a:rPr lang="en-US" sz="3600" kern="0" dirty="0"/>
              <a:t>4. Child does not have both a doctor and dentist</a:t>
            </a:r>
          </a:p>
          <a:p>
            <a:pPr defTabSz="914400">
              <a:lnSpc>
                <a:spcPct val="150000"/>
              </a:lnSpc>
            </a:pPr>
            <a:r>
              <a:rPr lang="en-US" sz="3600" kern="0" dirty="0"/>
              <a:t>5. Child has experienced homelessness</a:t>
            </a:r>
            <a:endParaRPr lang="en-US" sz="3600" b="1" kern="0" dirty="0">
              <a:solidFill>
                <a:schemeClr val="accent1">
                  <a:lumMod val="75000"/>
                </a:schemeClr>
              </a:solidFill>
            </a:endParaRPr>
          </a:p>
        </p:txBody>
      </p:sp>
      <p:sp>
        <p:nvSpPr>
          <p:cNvPr id="53" name="TextBox 52">
            <a:extLst>
              <a:ext uri="{FF2B5EF4-FFF2-40B4-BE49-F238E27FC236}">
                <a16:creationId xmlns:a16="http://schemas.microsoft.com/office/drawing/2014/main" id="{39547CB7-D223-455C-AEBF-6C090EFFA212}"/>
              </a:ext>
            </a:extLst>
          </p:cNvPr>
          <p:cNvSpPr txBox="1"/>
          <p:nvPr/>
        </p:nvSpPr>
        <p:spPr>
          <a:xfrm>
            <a:off x="28229094" y="4784356"/>
            <a:ext cx="15145361" cy="14496276"/>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tabLst/>
              <a:defRPr/>
            </a:pPr>
            <a:r>
              <a:rPr kumimoji="0" lang="en-US" sz="3600" b="1" i="0" u="none" strike="noStrike" kern="0" cap="none" normalizeH="0" baseline="0" noProof="0" dirty="0">
                <a:ln>
                  <a:noFill/>
                </a:ln>
                <a:solidFill>
                  <a:prstClr val="black"/>
                </a:solidFill>
                <a:effectLst/>
                <a:uLnTx/>
                <a:uFillTx/>
                <a:latin typeface="+mj-lt"/>
              </a:rPr>
              <a:t>RESULTS</a:t>
            </a:r>
          </a:p>
          <a:p>
            <a:pPr marL="0" marR="0" lvl="0" indent="0" algn="ctr" defTabSz="914400" eaLnBrk="1" fontAlgn="auto" latinLnBrk="0" hangingPunct="1">
              <a:lnSpc>
                <a:spcPct val="150000"/>
              </a:lnSpc>
              <a:spcBef>
                <a:spcPts val="0"/>
              </a:spcBef>
              <a:spcAft>
                <a:spcPts val="0"/>
              </a:spcAft>
              <a:buClrTx/>
              <a:buSzTx/>
              <a:buFontTx/>
              <a:buNone/>
              <a:tabLst/>
              <a:defRPr/>
            </a:pPr>
            <a:r>
              <a:rPr lang="en-US" sz="3600" b="1" kern="0" dirty="0">
                <a:solidFill>
                  <a:schemeClr val="accent1">
                    <a:lumMod val="75000"/>
                  </a:schemeClr>
                </a:solidFill>
              </a:rPr>
              <a:t>How Well Child Identifies Written Alphabet Letters by SES</a:t>
            </a:r>
          </a:p>
          <a:p>
            <a:pPr marL="0" marR="0" lvl="0" indent="0" algn="ctr" defTabSz="914400" eaLnBrk="1" fontAlgn="auto" latinLnBrk="0" hangingPunct="1">
              <a:lnSpc>
                <a:spcPct val="150000"/>
              </a:lnSpc>
              <a:spcBef>
                <a:spcPts val="0"/>
              </a:spcBef>
              <a:spcAft>
                <a:spcPts val="0"/>
              </a:spcAft>
              <a:buClrTx/>
              <a:buSzTx/>
              <a:buFontTx/>
              <a:buNone/>
              <a:tabLst/>
              <a:defRPr/>
            </a:pPr>
            <a:endParaRPr lang="en-US" sz="3600" b="1" kern="0" dirty="0">
              <a:solidFill>
                <a:schemeClr val="accent1">
                  <a:lumMod val="75000"/>
                </a:schemeClr>
              </a:solidFill>
            </a:endParaRPr>
          </a:p>
          <a:p>
            <a:pPr marL="0" marR="0" lvl="0" indent="0" algn="ctr" defTabSz="914400" eaLnBrk="1" fontAlgn="auto" latinLnBrk="0" hangingPunct="1">
              <a:lnSpc>
                <a:spcPct val="150000"/>
              </a:lnSpc>
              <a:spcBef>
                <a:spcPts val="0"/>
              </a:spcBef>
              <a:spcAft>
                <a:spcPts val="0"/>
              </a:spcAft>
              <a:buClrTx/>
              <a:buSzTx/>
              <a:buFontTx/>
              <a:buNone/>
              <a:tabLst/>
              <a:defRPr/>
            </a:pPr>
            <a:endParaRPr lang="en-US" sz="3600" b="1" kern="0" dirty="0">
              <a:solidFill>
                <a:schemeClr val="accent1">
                  <a:lumMod val="75000"/>
                </a:schemeClr>
              </a:solidFill>
            </a:endParaRPr>
          </a:p>
          <a:p>
            <a:pPr marL="0" marR="0" lvl="0" indent="0" algn="ctr" defTabSz="914400" eaLnBrk="1" fontAlgn="auto" latinLnBrk="0" hangingPunct="1">
              <a:lnSpc>
                <a:spcPct val="150000"/>
              </a:lnSpc>
              <a:spcBef>
                <a:spcPts val="0"/>
              </a:spcBef>
              <a:spcAft>
                <a:spcPts val="0"/>
              </a:spcAft>
              <a:buClrTx/>
              <a:buSzTx/>
              <a:buFontTx/>
              <a:buNone/>
              <a:tabLst/>
              <a:defRPr/>
            </a:pPr>
            <a:endParaRPr lang="en-US" sz="3600" b="1" kern="0" dirty="0">
              <a:solidFill>
                <a:schemeClr val="accent1">
                  <a:lumMod val="75000"/>
                </a:schemeClr>
              </a:solidFill>
            </a:endParaRPr>
          </a:p>
          <a:p>
            <a:pPr marL="0" marR="0" lvl="0" indent="0" algn="ctr" defTabSz="914400" eaLnBrk="1" fontAlgn="auto" latinLnBrk="0" hangingPunct="1">
              <a:lnSpc>
                <a:spcPct val="150000"/>
              </a:lnSpc>
              <a:spcBef>
                <a:spcPts val="0"/>
              </a:spcBef>
              <a:spcAft>
                <a:spcPts val="0"/>
              </a:spcAft>
              <a:buClrTx/>
              <a:buSzTx/>
              <a:buFontTx/>
              <a:buNone/>
              <a:tabLst/>
              <a:defRPr/>
            </a:pPr>
            <a:endParaRPr lang="en-US" sz="3600" b="1" kern="0" dirty="0">
              <a:solidFill>
                <a:schemeClr val="accent1">
                  <a:lumMod val="75000"/>
                </a:schemeClr>
              </a:solidFill>
            </a:endParaRPr>
          </a:p>
          <a:p>
            <a:pPr marL="0" marR="0" lvl="0" indent="0" algn="ctr" defTabSz="914400" eaLnBrk="1" fontAlgn="auto" latinLnBrk="0" hangingPunct="1">
              <a:lnSpc>
                <a:spcPct val="150000"/>
              </a:lnSpc>
              <a:spcBef>
                <a:spcPts val="0"/>
              </a:spcBef>
              <a:spcAft>
                <a:spcPts val="0"/>
              </a:spcAft>
              <a:buClrTx/>
              <a:buSzTx/>
              <a:buFontTx/>
              <a:buNone/>
              <a:tabLst/>
              <a:defRPr/>
            </a:pPr>
            <a:endParaRPr lang="en-US" sz="3600" b="1" kern="0" dirty="0">
              <a:solidFill>
                <a:schemeClr val="accent1">
                  <a:lumMod val="75000"/>
                </a:schemeClr>
              </a:solidFill>
            </a:endParaRPr>
          </a:p>
          <a:p>
            <a:endParaRPr lang="en-US" sz="3600" dirty="0"/>
          </a:p>
          <a:p>
            <a:pPr marL="571500" indent="-571500">
              <a:buFont typeface="Arial" panose="020B0604020202020204" pitchFamily="34" charset="0"/>
              <a:buChar char="•"/>
            </a:pPr>
            <a:endParaRPr lang="en-US" sz="3600" kern="0" dirty="0"/>
          </a:p>
          <a:p>
            <a:pPr marL="571500" indent="-571500">
              <a:buFont typeface="Arial" panose="020B0604020202020204" pitchFamily="34" charset="0"/>
              <a:buChar char="•"/>
            </a:pPr>
            <a:endParaRPr lang="en-US" sz="3600" kern="0" dirty="0"/>
          </a:p>
          <a:p>
            <a:pPr algn="ctr"/>
            <a:endParaRPr lang="en-US" sz="3600" b="1" kern="0" dirty="0">
              <a:solidFill>
                <a:schemeClr val="accent1">
                  <a:lumMod val="75000"/>
                </a:schemeClr>
              </a:solidFill>
              <a:highlight>
                <a:srgbClr val="FFFF00"/>
              </a:highlight>
            </a:endParaRPr>
          </a:p>
          <a:p>
            <a:pPr algn="ctr"/>
            <a:r>
              <a:rPr lang="en-US" sz="3600" b="1" kern="0" dirty="0">
                <a:solidFill>
                  <a:schemeClr val="accent1">
                    <a:lumMod val="75000"/>
                  </a:schemeClr>
                </a:solidFill>
              </a:rPr>
              <a:t>How Well Child Listens to Books Being Read by SES </a:t>
            </a:r>
          </a:p>
          <a:p>
            <a:pPr algn="ctr"/>
            <a:endParaRPr lang="en-US" sz="3600" b="1" kern="0" dirty="0">
              <a:solidFill>
                <a:schemeClr val="accent1">
                  <a:lumMod val="75000"/>
                </a:schemeClr>
              </a:solidFill>
            </a:endParaRPr>
          </a:p>
          <a:p>
            <a:pPr algn="ctr"/>
            <a:r>
              <a:rPr lang="en-US" sz="3600" b="1" kern="0" dirty="0">
                <a:solidFill>
                  <a:schemeClr val="accent1">
                    <a:lumMod val="75000"/>
                  </a:schemeClr>
                </a:solidFill>
              </a:rPr>
              <a:t>		</a:t>
            </a: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b="1" kern="0" dirty="0">
              <a:solidFill>
                <a:schemeClr val="accent1">
                  <a:lumMod val="75000"/>
                </a:schemeClr>
              </a:solidFill>
            </a:endParaRPr>
          </a:p>
          <a:p>
            <a:pPr algn="ctr"/>
            <a:endParaRPr lang="en-US" sz="3600" kern="0" dirty="0"/>
          </a:p>
        </p:txBody>
      </p:sp>
      <p:pic>
        <p:nvPicPr>
          <p:cNvPr id="54" name="Picture 53">
            <a:extLst>
              <a:ext uri="{FF2B5EF4-FFF2-40B4-BE49-F238E27FC236}">
                <a16:creationId xmlns:a16="http://schemas.microsoft.com/office/drawing/2014/main" id="{F671957B-A8D2-4526-A7FF-4FA309B5D495}"/>
              </a:ext>
            </a:extLst>
          </p:cNvPr>
          <p:cNvPicPr>
            <a:picLocks noChangeAspect="1"/>
          </p:cNvPicPr>
          <p:nvPr/>
        </p:nvPicPr>
        <p:blipFill rotWithShape="1">
          <a:blip r:embed="rId4"/>
          <a:srcRect r="13728"/>
          <a:stretch/>
        </p:blipFill>
        <p:spPr>
          <a:xfrm>
            <a:off x="32371727" y="6490218"/>
            <a:ext cx="7017666" cy="4800600"/>
          </a:xfrm>
          <a:prstGeom prst="rect">
            <a:avLst/>
          </a:prstGeom>
        </p:spPr>
      </p:pic>
      <p:sp>
        <p:nvSpPr>
          <p:cNvPr id="56" name="TextBox 55">
            <a:extLst>
              <a:ext uri="{FF2B5EF4-FFF2-40B4-BE49-F238E27FC236}">
                <a16:creationId xmlns:a16="http://schemas.microsoft.com/office/drawing/2014/main" id="{CD13660F-2315-439E-803C-2CC2ADF67B8D}"/>
              </a:ext>
            </a:extLst>
          </p:cNvPr>
          <p:cNvSpPr txBox="1"/>
          <p:nvPr/>
        </p:nvSpPr>
        <p:spPr>
          <a:xfrm>
            <a:off x="29376675" y="11570829"/>
            <a:ext cx="13779734" cy="461665"/>
          </a:xfrm>
          <a:prstGeom prst="rect">
            <a:avLst/>
          </a:prstGeom>
          <a:noFill/>
        </p:spPr>
        <p:txBody>
          <a:bodyPr wrap="none" rtlCol="0">
            <a:spAutoFit/>
          </a:bodyPr>
          <a:lstStyle/>
          <a:p>
            <a:r>
              <a:rPr lang="en-US" sz="2400" dirty="0"/>
              <a:t>Fig. 1. Higher SES more likely to perform “very well”, Lower SES more likely to perform “not well”</a:t>
            </a:r>
            <a:endParaRPr lang="en-US" sz="2400" kern="1200" dirty="0">
              <a:solidFill>
                <a:schemeClr val="tx1"/>
              </a:solidFill>
              <a:latin typeface="+mn-lt"/>
              <a:ea typeface="+mn-ea"/>
              <a:cs typeface="+mn-cs"/>
            </a:endParaRPr>
          </a:p>
        </p:txBody>
      </p:sp>
      <p:pic>
        <p:nvPicPr>
          <p:cNvPr id="58" name="Picture 57">
            <a:extLst>
              <a:ext uri="{FF2B5EF4-FFF2-40B4-BE49-F238E27FC236}">
                <a16:creationId xmlns:a16="http://schemas.microsoft.com/office/drawing/2014/main" id="{6828E499-A75E-4F9E-A8EC-4EB3938C895F}"/>
              </a:ext>
            </a:extLst>
          </p:cNvPr>
          <p:cNvPicPr>
            <a:picLocks noChangeAspect="1"/>
          </p:cNvPicPr>
          <p:nvPr/>
        </p:nvPicPr>
        <p:blipFill>
          <a:blip r:embed="rId5"/>
          <a:stretch>
            <a:fillRect/>
          </a:stretch>
        </p:blipFill>
        <p:spPr>
          <a:xfrm>
            <a:off x="32199367" y="13461608"/>
            <a:ext cx="8134350" cy="4800600"/>
          </a:xfrm>
          <a:prstGeom prst="rect">
            <a:avLst/>
          </a:prstGeom>
        </p:spPr>
      </p:pic>
      <p:sp>
        <p:nvSpPr>
          <p:cNvPr id="59" name="TextBox 58">
            <a:extLst>
              <a:ext uri="{FF2B5EF4-FFF2-40B4-BE49-F238E27FC236}">
                <a16:creationId xmlns:a16="http://schemas.microsoft.com/office/drawing/2014/main" id="{EC3C44C7-BFA4-4128-BBA9-C47F74B4F952}"/>
              </a:ext>
            </a:extLst>
          </p:cNvPr>
          <p:cNvSpPr txBox="1"/>
          <p:nvPr/>
        </p:nvSpPr>
        <p:spPr>
          <a:xfrm>
            <a:off x="29270075" y="18516449"/>
            <a:ext cx="13992933" cy="461665"/>
          </a:xfrm>
          <a:prstGeom prst="rect">
            <a:avLst/>
          </a:prstGeom>
          <a:noFill/>
        </p:spPr>
        <p:txBody>
          <a:bodyPr wrap="none" rtlCol="0">
            <a:spAutoFit/>
          </a:bodyPr>
          <a:lstStyle/>
          <a:p>
            <a:r>
              <a:rPr lang="en-US" sz="2400" dirty="0"/>
              <a:t>Fig. 2. Higher SES more likely to perform “very well”, Lower SES more likely to perform “not well” </a:t>
            </a:r>
            <a:endParaRPr lang="en-US" sz="2400" kern="1200" dirty="0">
              <a:solidFill>
                <a:schemeClr val="tx1"/>
              </a:solidFill>
              <a:latin typeface="+mn-lt"/>
              <a:ea typeface="+mn-ea"/>
              <a:cs typeface="+mn-cs"/>
            </a:endParaRPr>
          </a:p>
        </p:txBody>
      </p:sp>
      <p:sp>
        <p:nvSpPr>
          <p:cNvPr id="60" name="TextBox 59">
            <a:extLst>
              <a:ext uri="{FF2B5EF4-FFF2-40B4-BE49-F238E27FC236}">
                <a16:creationId xmlns:a16="http://schemas.microsoft.com/office/drawing/2014/main" id="{EECA0572-6CF1-4C20-803A-1EF220A14344}"/>
              </a:ext>
            </a:extLst>
          </p:cNvPr>
          <p:cNvSpPr txBox="1"/>
          <p:nvPr/>
        </p:nvSpPr>
        <p:spPr>
          <a:xfrm>
            <a:off x="15662593" y="21264574"/>
            <a:ext cx="12448064" cy="11624529"/>
          </a:xfrm>
          <a:prstGeom prst="rect">
            <a:avLst/>
          </a:prstGeom>
          <a:solidFill>
            <a:schemeClr val="accent1">
              <a:lumMod val="20000"/>
              <a:lumOff val="80000"/>
            </a:schemeClr>
          </a:solidFill>
          <a:ln w="76200">
            <a:solidFill>
              <a:sysClr val="window" lastClr="FFFFFF"/>
            </a:solidFill>
          </a:ln>
        </p:spPr>
        <p:txBody>
          <a:bodyPr wrap="square" rtlCol="0">
            <a:spAutoFit/>
          </a:bodyPr>
          <a:lstStyle/>
          <a:p>
            <a:pPr marR="0" lvl="0" algn="ctr" defTabSz="914400" eaLnBrk="1" fontAlgn="auto" latinLnBrk="0" hangingPunct="1">
              <a:lnSpc>
                <a:spcPct val="150000"/>
              </a:lnSpc>
              <a:spcBef>
                <a:spcPts val="0"/>
              </a:spcBef>
              <a:spcAft>
                <a:spcPts val="0"/>
              </a:spcAft>
              <a:buClrTx/>
              <a:buSzTx/>
              <a:tabLst/>
              <a:defRPr/>
            </a:pPr>
            <a:r>
              <a:rPr kumimoji="0" lang="en-US" sz="3600" b="1" i="0" u="none" strike="noStrike" kern="0" cap="none" normalizeH="0" baseline="0" noProof="0" dirty="0">
                <a:ln>
                  <a:noFill/>
                </a:ln>
                <a:solidFill>
                  <a:prstClr val="black"/>
                </a:solidFill>
                <a:effectLst/>
                <a:uLnTx/>
                <a:uFillTx/>
                <a:latin typeface="+mj-lt"/>
              </a:rPr>
              <a:t>RESULTS</a:t>
            </a:r>
          </a:p>
          <a:p>
            <a:pPr algn="ctr" defTabSz="914400">
              <a:lnSpc>
                <a:spcPct val="150000"/>
              </a:lnSpc>
              <a:defRPr/>
            </a:pPr>
            <a:r>
              <a:rPr lang="en-US" sz="3600" b="1" kern="0" dirty="0">
                <a:solidFill>
                  <a:schemeClr val="accent1">
                    <a:lumMod val="75000"/>
                  </a:schemeClr>
                </a:solidFill>
              </a:rPr>
              <a:t>1.) Higher SES &amp; High Reading and Writing 		Supported</a:t>
            </a:r>
          </a:p>
          <a:p>
            <a:pPr marL="571500" indent="-571500" defTabSz="914400">
              <a:lnSpc>
                <a:spcPct val="150000"/>
              </a:lnSpc>
              <a:buFont typeface="Arial" panose="020B0604020202020204" pitchFamily="34" charset="0"/>
              <a:buChar char="•"/>
              <a:defRPr/>
            </a:pPr>
            <a:r>
              <a:rPr lang="en-US" sz="3600" dirty="0"/>
              <a:t>Significant findings for higher SES associated with all four measures of reading well, and two out of three measures of writing well</a:t>
            </a:r>
            <a:endParaRPr lang="en-US" sz="3600" b="1" kern="0" dirty="0">
              <a:solidFill>
                <a:schemeClr val="accent1">
                  <a:lumMod val="75000"/>
                </a:schemeClr>
              </a:solidFill>
            </a:endParaRPr>
          </a:p>
          <a:p>
            <a:pPr algn="ctr" defTabSz="914400">
              <a:lnSpc>
                <a:spcPct val="150000"/>
              </a:lnSpc>
              <a:defRPr/>
            </a:pPr>
            <a:endParaRPr lang="en-US" sz="3600" b="1" kern="0" dirty="0">
              <a:solidFill>
                <a:schemeClr val="accent1">
                  <a:lumMod val="75000"/>
                </a:schemeClr>
              </a:solidFill>
            </a:endParaRPr>
          </a:p>
          <a:p>
            <a:pPr algn="ctr" defTabSz="914400">
              <a:lnSpc>
                <a:spcPct val="150000"/>
              </a:lnSpc>
              <a:defRPr/>
            </a:pPr>
            <a:r>
              <a:rPr lang="en-US" sz="3600" b="1" kern="0" dirty="0">
                <a:solidFill>
                  <a:schemeClr val="accent1">
                    <a:lumMod val="75000"/>
                  </a:schemeClr>
                </a:solidFill>
              </a:rPr>
              <a:t>2.) Lower SES &amp; High Speaking and Listening 		Not</a:t>
            </a:r>
          </a:p>
          <a:p>
            <a:pPr algn="r" defTabSz="914400">
              <a:lnSpc>
                <a:spcPct val="150000"/>
              </a:lnSpc>
              <a:defRPr/>
            </a:pPr>
            <a:r>
              <a:rPr lang="en-US" sz="3600" b="1" kern="0" dirty="0">
                <a:solidFill>
                  <a:schemeClr val="accent1">
                    <a:lumMod val="75000"/>
                  </a:schemeClr>
                </a:solidFill>
              </a:rPr>
              <a:t>Supported</a:t>
            </a:r>
          </a:p>
          <a:p>
            <a:pPr marL="571500" indent="-571500" defTabSz="914400">
              <a:lnSpc>
                <a:spcPct val="150000"/>
              </a:lnSpc>
              <a:buFont typeface="Arial" panose="020B0604020202020204" pitchFamily="34" charset="0"/>
              <a:buChar char="•"/>
              <a:defRPr/>
            </a:pPr>
            <a:r>
              <a:rPr lang="en-US" sz="3600" dirty="0"/>
              <a:t>Higher SES also associated with higher speaking and listening skills</a:t>
            </a:r>
          </a:p>
          <a:p>
            <a:pPr marL="1028700" lvl="1" indent="-571500" defTabSz="914400">
              <a:lnSpc>
                <a:spcPct val="150000"/>
              </a:lnSpc>
              <a:buFont typeface="Arial" panose="020B0604020202020204" pitchFamily="34" charset="0"/>
              <a:buChar char="•"/>
              <a:defRPr/>
            </a:pPr>
            <a:r>
              <a:rPr lang="en-US" sz="3600" dirty="0"/>
              <a:t>Significant findings for higher SES associated with two out of seven measures of speaking well, one out of two measures of listening well, and one out of two measures of speaking and listening well</a:t>
            </a:r>
            <a:endParaRPr lang="en-US" sz="3600" b="1" kern="0" dirty="0">
              <a:solidFill>
                <a:schemeClr val="accent1">
                  <a:lumMod val="75000"/>
                </a:schemeClr>
              </a:solidFill>
            </a:endParaRPr>
          </a:p>
        </p:txBody>
      </p:sp>
      <p:pic>
        <p:nvPicPr>
          <p:cNvPr id="61" name="Graphic 60" descr="Line arrow: Straight">
            <a:extLst>
              <a:ext uri="{FF2B5EF4-FFF2-40B4-BE49-F238E27FC236}">
                <a16:creationId xmlns:a16="http://schemas.microsoft.com/office/drawing/2014/main" id="{1073A584-D200-4B06-80CE-4CE46C7D307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24816156" y="22180521"/>
            <a:ext cx="914400" cy="914400"/>
          </a:xfrm>
          <a:prstGeom prst="rect">
            <a:avLst/>
          </a:prstGeom>
        </p:spPr>
      </p:pic>
      <p:pic>
        <p:nvPicPr>
          <p:cNvPr id="62" name="Graphic 61" descr="Line arrow: Straight">
            <a:extLst>
              <a:ext uri="{FF2B5EF4-FFF2-40B4-BE49-F238E27FC236}">
                <a16:creationId xmlns:a16="http://schemas.microsoft.com/office/drawing/2014/main" id="{E17EEB45-59ED-47B5-86E4-682EB51318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25730556" y="26233436"/>
            <a:ext cx="914401" cy="914401"/>
          </a:xfrm>
          <a:prstGeom prst="rect">
            <a:avLst/>
          </a:prstGeom>
        </p:spPr>
      </p:pic>
    </p:spTree>
    <p:extLst>
      <p:ext uri="{BB962C8B-B14F-4D97-AF65-F5344CB8AC3E}">
        <p14:creationId xmlns:p14="http://schemas.microsoft.com/office/powerpoint/2010/main" val="1292255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2555</TotalTime>
  <Words>539</Words>
  <Application>Microsoft Office PowerPoint</Application>
  <PresentationFormat>Custom</PresentationFormat>
  <Paragraphs>95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Facet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Bange</dc:creator>
  <cp:lastModifiedBy>Jackie Bange</cp:lastModifiedBy>
  <cp:revision>111</cp:revision>
  <dcterms:created xsi:type="dcterms:W3CDTF">2018-02-18T21:55:07Z</dcterms:created>
  <dcterms:modified xsi:type="dcterms:W3CDTF">2019-05-01T00:07:57Z</dcterms:modified>
</cp:coreProperties>
</file>