
<file path=[Content_Types].xml><?xml version="1.0" encoding="utf-8"?>
<Types xmlns="http://schemas.openxmlformats.org/package/2006/content-types">
  <Default Extension="xml" ContentType="application/xml"/>
  <Default Extension="wmf" ContentType="image/x-wmf"/>
  <Default Extension="jpeg" ContentType="image/jpeg"/>
  <Default Extension="jpg" ContentType="image/jpeg"/>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sldIdLst>
    <p:sldId id="256" r:id="rId5"/>
  </p:sldIdLst>
  <p:sldSz cx="43891200" cy="32918400"/>
  <p:notesSz cx="6716713" cy="9239250"/>
  <p:defaultTex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xmlns="">
        <p15:guide id="1" orient="horz" pos="11088">
          <p15:clr>
            <a:srgbClr val="A4A3A4"/>
          </p15:clr>
        </p15:guide>
        <p15:guide id="2" pos="13440">
          <p15:clr>
            <a:srgbClr val="A4A3A4"/>
          </p15:clr>
        </p15:guide>
      </p15:sldGuideLst>
    </p:ext>
    <p:ext uri="{2D200454-40CA-4A62-9FC3-DE9A4176ACB9}">
      <p15:notesGuideLst xmlns:p15="http://schemas.microsoft.com/office/powerpoint/2012/main" xmlns="">
        <p15:guide id="1" orient="horz" pos="2910">
          <p15:clr>
            <a:srgbClr val="A4A3A4"/>
          </p15:clr>
        </p15:guide>
        <p15:guide id="2" pos="211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BFCB"/>
    <a:srgbClr val="032C5B"/>
    <a:srgbClr val="778CA7"/>
    <a:srgbClr val="000099"/>
    <a:srgbClr val="2BABB9"/>
    <a:srgbClr val="3399FF"/>
    <a:srgbClr val="333399"/>
    <a:srgbClr val="FFBF0B"/>
    <a:srgbClr val="FF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869AB4-5D9A-3848-BBE5-10227CB3E068}" v="197" dt="2018-04-25T20:49:57.049"/>
    <p1510:client id="{DDDD1724-7CE5-4627-A98B-0A8E051159BF}" v="909" dt="2018-04-25T20:55:02.077"/>
    <p1510:client id="{712CACB7-7867-7140-8860-A269D637DDD6}" v="1187" dt="2018-04-25T22:28:22.175"/>
    <p1510:client id="{5AE6ED92-822D-B04E-9E58-1016BC0BE1F7}" v="495" dt="2018-04-25T20:53:21.6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18"/>
    <p:restoredTop sz="94660"/>
  </p:normalViewPr>
  <p:slideViewPr>
    <p:cSldViewPr>
      <p:cViewPr varScale="1">
        <p:scale>
          <a:sx n="27" d="100"/>
          <a:sy n="27" d="100"/>
        </p:scale>
        <p:origin x="-1480" y="-160"/>
      </p:cViewPr>
      <p:guideLst>
        <p:guide orient="horz" pos="11088"/>
        <p:guide pos="134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ableStyles" Target="tableStyles.xml"/><Relationship Id="rId12" Type="http://schemas.microsoft.com/office/2015/10/relationships/revisionInfo" Target="revisionInfo.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effectLst/>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effectLst/>
              </a:defRPr>
            </a:lvl1pPr>
          </a:lstStyle>
          <a:p>
            <a:endParaRPr lang="en-US"/>
          </a:p>
        </p:txBody>
      </p:sp>
      <p:sp>
        <p:nvSpPr>
          <p:cNvPr id="4100" name="Rectangle 4"/>
          <p:cNvSpPr>
            <a:spLocks noGrp="1" noRot="1" noChangeAspect="1" noChangeArrowheads="1" noTextEdit="1"/>
          </p:cNvSpPr>
          <p:nvPr>
            <p:ph type="sldImg" idx="2"/>
          </p:nvPr>
        </p:nvSpPr>
        <p:spPr bwMode="auto">
          <a:xfrm>
            <a:off x="1016000" y="685800"/>
            <a:ext cx="4673600" cy="3505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effectLst/>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effectLst/>
              </a:defRPr>
            </a:lvl1pPr>
          </a:lstStyle>
          <a:p>
            <a:fld id="{52634601-F843-421B-8ECA-81F96577AB79}" type="slidenum">
              <a:rPr lang="en-US"/>
              <a:pPr/>
              <a:t>‹#›</a:t>
            </a:fld>
            <a:endParaRPr lang="en-US"/>
          </a:p>
        </p:txBody>
      </p:sp>
    </p:spTree>
    <p:extLst>
      <p:ext uri="{BB962C8B-B14F-4D97-AF65-F5344CB8AC3E}">
        <p14:creationId xmlns:p14="http://schemas.microsoft.com/office/powerpoint/2010/main" val="13592221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00E8588-45BE-4149-A941-166E9F488EB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490D6EC-C6F3-4E83-8838-214E096EBA8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750" y="2924175"/>
            <a:ext cx="9326563" cy="263366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0888" y="2924175"/>
            <a:ext cx="27830462" cy="263366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3DD079C-B546-4D74-A2E3-CD721F20FE1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6BBE26-06BE-42BB-8F2D-C98AF7B2DC8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E87D52C-F46A-4311-B276-9928EBD067A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0888" y="9513888"/>
            <a:ext cx="18578512" cy="19746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9513888"/>
            <a:ext cx="18578513" cy="19746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047583E-6873-45B4-817B-2C447B9ED12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B9B555D-80E6-40BA-99DA-C3B906AAD7B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9986A8B-8811-4C65-9F86-BA9E41FC338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3A351F4-43AC-4426-9702-2848E66EDFD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9291E14-7ADF-4ED6-9FA4-348AA5DAB85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AC4C1BC-DFEF-4405-87A5-E1E5B48A17E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0888" y="2924175"/>
            <a:ext cx="37309425" cy="5489575"/>
          </a:xfrm>
          <a:prstGeom prst="rect">
            <a:avLst/>
          </a:prstGeom>
          <a:noFill/>
          <a:ln w="9525">
            <a:noFill/>
            <a:miter lim="800000"/>
            <a:headEnd/>
            <a:tailEnd/>
          </a:ln>
          <a:effectLst/>
        </p:spPr>
        <p:txBody>
          <a:bodyPr vert="horz" wrap="square" lIns="307594" tIns="153799" rIns="307594" bIns="153799"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290888" y="9513888"/>
            <a:ext cx="37309425" cy="19746912"/>
          </a:xfrm>
          <a:prstGeom prst="rect">
            <a:avLst/>
          </a:prstGeom>
          <a:noFill/>
          <a:ln w="9525">
            <a:noFill/>
            <a:miter lim="800000"/>
            <a:headEnd/>
            <a:tailEnd/>
          </a:ln>
          <a:effectLst/>
        </p:spPr>
        <p:txBody>
          <a:bodyPr vert="horz" wrap="square" lIns="307594" tIns="153799" rIns="307594" bIns="15379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290888" y="29994225"/>
            <a:ext cx="9144000" cy="2190750"/>
          </a:xfrm>
          <a:prstGeom prst="rect">
            <a:avLst/>
          </a:prstGeom>
          <a:noFill/>
          <a:ln w="9525">
            <a:noFill/>
            <a:miter lim="800000"/>
            <a:headEnd/>
            <a:tailEnd/>
          </a:ln>
          <a:effectLst/>
        </p:spPr>
        <p:txBody>
          <a:bodyPr vert="horz" wrap="square" lIns="307594" tIns="153799" rIns="307594" bIns="153799" numCol="1" anchor="t" anchorCtr="0" compatLnSpc="1">
            <a:prstTxWarp prst="textNoShape">
              <a:avLst/>
            </a:prstTxWarp>
          </a:bodyPr>
          <a:lstStyle>
            <a:lvl1pPr defTabSz="3074988">
              <a:defRPr sz="4700">
                <a:effectLst/>
              </a:defRPr>
            </a:lvl1pPr>
          </a:lstStyle>
          <a:p>
            <a:endParaRPr lang="en-US"/>
          </a:p>
        </p:txBody>
      </p:sp>
      <p:sp>
        <p:nvSpPr>
          <p:cNvPr id="1029" name="Rectangle 5"/>
          <p:cNvSpPr>
            <a:spLocks noGrp="1" noChangeArrowheads="1"/>
          </p:cNvSpPr>
          <p:nvPr>
            <p:ph type="ftr" sz="quarter" idx="3"/>
          </p:nvPr>
        </p:nvSpPr>
        <p:spPr bwMode="auto">
          <a:xfrm>
            <a:off x="14997113" y="29994225"/>
            <a:ext cx="13896975" cy="2190750"/>
          </a:xfrm>
          <a:prstGeom prst="rect">
            <a:avLst/>
          </a:prstGeom>
          <a:noFill/>
          <a:ln w="9525">
            <a:noFill/>
            <a:miter lim="800000"/>
            <a:headEnd/>
            <a:tailEnd/>
          </a:ln>
          <a:effectLst/>
        </p:spPr>
        <p:txBody>
          <a:bodyPr vert="horz" wrap="square" lIns="307594" tIns="153799" rIns="307594" bIns="153799" numCol="1" anchor="t" anchorCtr="0" compatLnSpc="1">
            <a:prstTxWarp prst="textNoShape">
              <a:avLst/>
            </a:prstTxWarp>
          </a:bodyPr>
          <a:lstStyle>
            <a:lvl1pPr algn="ctr" defTabSz="3074988">
              <a:defRPr sz="4700">
                <a:effectLst/>
              </a:defRPr>
            </a:lvl1pPr>
          </a:lstStyle>
          <a:p>
            <a:endParaRPr lang="en-US"/>
          </a:p>
        </p:txBody>
      </p:sp>
      <p:sp>
        <p:nvSpPr>
          <p:cNvPr id="1030" name="Rectangle 6"/>
          <p:cNvSpPr>
            <a:spLocks noGrp="1" noChangeArrowheads="1"/>
          </p:cNvSpPr>
          <p:nvPr>
            <p:ph type="sldNum" sz="quarter" idx="4"/>
          </p:nvPr>
        </p:nvSpPr>
        <p:spPr bwMode="auto">
          <a:xfrm>
            <a:off x="31456313" y="29994225"/>
            <a:ext cx="9144000" cy="2190750"/>
          </a:xfrm>
          <a:prstGeom prst="rect">
            <a:avLst/>
          </a:prstGeom>
          <a:noFill/>
          <a:ln w="9525">
            <a:noFill/>
            <a:miter lim="800000"/>
            <a:headEnd/>
            <a:tailEnd/>
          </a:ln>
          <a:effectLst/>
        </p:spPr>
        <p:txBody>
          <a:bodyPr vert="horz" wrap="square" lIns="307594" tIns="153799" rIns="307594" bIns="153799" numCol="1" anchor="t" anchorCtr="0" compatLnSpc="1">
            <a:prstTxWarp prst="textNoShape">
              <a:avLst/>
            </a:prstTxWarp>
          </a:bodyPr>
          <a:lstStyle>
            <a:lvl1pPr algn="r" defTabSz="3074988">
              <a:defRPr sz="4700">
                <a:effectLst/>
              </a:defRPr>
            </a:lvl1pPr>
          </a:lstStyle>
          <a:p>
            <a:fld id="{EE5F356B-5F25-4DE3-8E87-864E563FD83B}" type="slidenum">
              <a:rPr lang="en-US"/>
              <a:pPr/>
              <a:t>‹#›</a:t>
            </a:fld>
            <a:endParaRPr lang="en-US"/>
          </a:p>
        </p:txBody>
      </p:sp>
      <p:pic>
        <p:nvPicPr>
          <p:cNvPr id="1031" name="Picture 7" descr="mp logo"/>
          <p:cNvPicPr>
            <a:picLocks noChangeAspect="1" noChangeArrowheads="1"/>
          </p:cNvPicPr>
          <p:nvPr/>
        </p:nvPicPr>
        <p:blipFill>
          <a:blip r:embed="rId13" cstate="print"/>
          <a:srcRect/>
          <a:stretch>
            <a:fillRect/>
          </a:stretch>
        </p:blipFill>
        <p:spPr bwMode="auto">
          <a:xfrm>
            <a:off x="40319325" y="32181800"/>
            <a:ext cx="2541588" cy="363538"/>
          </a:xfrm>
          <a:prstGeom prst="rect">
            <a:avLst/>
          </a:prstGeom>
          <a:noFill/>
        </p:spPr>
      </p:pic>
      <p:sp>
        <p:nvSpPr>
          <p:cNvPr id="1032" name="Rectangle 8"/>
          <p:cNvSpPr>
            <a:spLocks noChangeArrowheads="1"/>
          </p:cNvSpPr>
          <p:nvPr/>
        </p:nvSpPr>
        <p:spPr bwMode="auto">
          <a:xfrm>
            <a:off x="41005125" y="31851600"/>
            <a:ext cx="1187450" cy="366713"/>
          </a:xfrm>
          <a:prstGeom prst="rect">
            <a:avLst/>
          </a:prstGeom>
          <a:noFill/>
          <a:ln w="9525">
            <a:noFill/>
            <a:miter lim="800000"/>
            <a:headEnd/>
            <a:tailEnd/>
          </a:ln>
          <a:effectLst/>
        </p:spPr>
        <p:txBody>
          <a:bodyPr wrap="none">
            <a:spAutoFit/>
          </a:bodyPr>
          <a:lstStyle/>
          <a:p>
            <a:r>
              <a:rPr lang="en-US" sz="1800">
                <a:solidFill>
                  <a:srgbClr val="2B0E72"/>
                </a:solidFill>
                <a:effectLst/>
                <a:latin typeface="Arial" charset="0"/>
              </a:rPr>
              <a:t>printed by</a:t>
            </a:r>
            <a:endParaRPr lang="en-US" sz="1800">
              <a:solidFill>
                <a:srgbClr val="003399"/>
              </a:solidFill>
              <a:effectLst/>
              <a:latin typeface="Arial" charset="0"/>
            </a:endParaRPr>
          </a:p>
        </p:txBody>
      </p:sp>
      <p:sp>
        <p:nvSpPr>
          <p:cNvPr id="1033" name="Rectangle 9"/>
          <p:cNvSpPr>
            <a:spLocks noChangeArrowheads="1"/>
          </p:cNvSpPr>
          <p:nvPr/>
        </p:nvSpPr>
        <p:spPr bwMode="auto">
          <a:xfrm>
            <a:off x="40281225" y="32475488"/>
            <a:ext cx="2647950" cy="366712"/>
          </a:xfrm>
          <a:prstGeom prst="rect">
            <a:avLst/>
          </a:prstGeom>
          <a:noFill/>
          <a:ln w="9525">
            <a:noFill/>
            <a:miter lim="800000"/>
            <a:headEnd/>
            <a:tailEnd/>
          </a:ln>
          <a:effectLst/>
        </p:spPr>
        <p:txBody>
          <a:bodyPr wrap="none">
            <a:spAutoFit/>
          </a:bodyPr>
          <a:lstStyle/>
          <a:p>
            <a:r>
              <a:rPr lang="en-US" sz="1800">
                <a:solidFill>
                  <a:srgbClr val="2B0E72"/>
                </a:solidFill>
                <a:effectLst/>
                <a:latin typeface="Arial" charset="0"/>
              </a:rPr>
              <a:t>www.postersession.com</a:t>
            </a:r>
            <a:endParaRPr lang="en-US" sz="1800">
              <a:solidFill>
                <a:srgbClr val="003399"/>
              </a:solidFill>
              <a:effectLst/>
              <a:latin typeface="Arial"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74988" rtl="0" eaLnBrk="1" fontAlgn="base" hangingPunct="1">
        <a:spcBef>
          <a:spcPct val="0"/>
        </a:spcBef>
        <a:spcAft>
          <a:spcPct val="0"/>
        </a:spcAft>
        <a:defRPr sz="14800">
          <a:solidFill>
            <a:schemeClr val="tx2"/>
          </a:solidFill>
          <a:latin typeface="+mj-lt"/>
          <a:ea typeface="+mj-ea"/>
          <a:cs typeface="+mj-cs"/>
        </a:defRPr>
      </a:lvl1pPr>
      <a:lvl2pPr algn="ctr" defTabSz="3074988" rtl="0" eaLnBrk="1" fontAlgn="base" hangingPunct="1">
        <a:spcBef>
          <a:spcPct val="0"/>
        </a:spcBef>
        <a:spcAft>
          <a:spcPct val="0"/>
        </a:spcAft>
        <a:defRPr sz="14800">
          <a:solidFill>
            <a:schemeClr val="tx2"/>
          </a:solidFill>
          <a:latin typeface="Times New Roman" pitchFamily="18" charset="0"/>
        </a:defRPr>
      </a:lvl2pPr>
      <a:lvl3pPr algn="ctr" defTabSz="3074988" rtl="0" eaLnBrk="1" fontAlgn="base" hangingPunct="1">
        <a:spcBef>
          <a:spcPct val="0"/>
        </a:spcBef>
        <a:spcAft>
          <a:spcPct val="0"/>
        </a:spcAft>
        <a:defRPr sz="14800">
          <a:solidFill>
            <a:schemeClr val="tx2"/>
          </a:solidFill>
          <a:latin typeface="Times New Roman" pitchFamily="18" charset="0"/>
        </a:defRPr>
      </a:lvl3pPr>
      <a:lvl4pPr algn="ctr" defTabSz="3074988" rtl="0" eaLnBrk="1" fontAlgn="base" hangingPunct="1">
        <a:spcBef>
          <a:spcPct val="0"/>
        </a:spcBef>
        <a:spcAft>
          <a:spcPct val="0"/>
        </a:spcAft>
        <a:defRPr sz="14800">
          <a:solidFill>
            <a:schemeClr val="tx2"/>
          </a:solidFill>
          <a:latin typeface="Times New Roman" pitchFamily="18" charset="0"/>
        </a:defRPr>
      </a:lvl4pPr>
      <a:lvl5pPr algn="ctr" defTabSz="3074988" rtl="0" eaLnBrk="1" fontAlgn="base" hangingPunct="1">
        <a:spcBef>
          <a:spcPct val="0"/>
        </a:spcBef>
        <a:spcAft>
          <a:spcPct val="0"/>
        </a:spcAft>
        <a:defRPr sz="14800">
          <a:solidFill>
            <a:schemeClr val="tx2"/>
          </a:solidFill>
          <a:latin typeface="Times New Roman" pitchFamily="18" charset="0"/>
        </a:defRPr>
      </a:lvl5pPr>
      <a:lvl6pPr marL="457200" algn="ctr" defTabSz="3074988" rtl="0" eaLnBrk="1" fontAlgn="base" hangingPunct="1">
        <a:spcBef>
          <a:spcPct val="0"/>
        </a:spcBef>
        <a:spcAft>
          <a:spcPct val="0"/>
        </a:spcAft>
        <a:defRPr sz="14800">
          <a:solidFill>
            <a:schemeClr val="tx2"/>
          </a:solidFill>
          <a:latin typeface="Times New Roman" pitchFamily="18" charset="0"/>
        </a:defRPr>
      </a:lvl6pPr>
      <a:lvl7pPr marL="914400" algn="ctr" defTabSz="3074988" rtl="0" eaLnBrk="1" fontAlgn="base" hangingPunct="1">
        <a:spcBef>
          <a:spcPct val="0"/>
        </a:spcBef>
        <a:spcAft>
          <a:spcPct val="0"/>
        </a:spcAft>
        <a:defRPr sz="14800">
          <a:solidFill>
            <a:schemeClr val="tx2"/>
          </a:solidFill>
          <a:latin typeface="Times New Roman" pitchFamily="18" charset="0"/>
        </a:defRPr>
      </a:lvl7pPr>
      <a:lvl8pPr marL="1371600" algn="ctr" defTabSz="3074988" rtl="0" eaLnBrk="1" fontAlgn="base" hangingPunct="1">
        <a:spcBef>
          <a:spcPct val="0"/>
        </a:spcBef>
        <a:spcAft>
          <a:spcPct val="0"/>
        </a:spcAft>
        <a:defRPr sz="14800">
          <a:solidFill>
            <a:schemeClr val="tx2"/>
          </a:solidFill>
          <a:latin typeface="Times New Roman" pitchFamily="18" charset="0"/>
        </a:defRPr>
      </a:lvl8pPr>
      <a:lvl9pPr marL="1828800" algn="ctr" defTabSz="3074988" rtl="0" eaLnBrk="1" fontAlgn="base" hangingPunct="1">
        <a:spcBef>
          <a:spcPct val="0"/>
        </a:spcBef>
        <a:spcAft>
          <a:spcPct val="0"/>
        </a:spcAft>
        <a:defRPr sz="14800">
          <a:solidFill>
            <a:schemeClr val="tx2"/>
          </a:solidFill>
          <a:latin typeface="Times New Roman" pitchFamily="18" charset="0"/>
        </a:defRPr>
      </a:lvl9pPr>
    </p:titleStyle>
    <p:bodyStyle>
      <a:lvl1pPr marL="1150938" indent="-1150938" algn="l" defTabSz="3074988" rtl="0" eaLnBrk="1" fontAlgn="base" hangingPunct="1">
        <a:spcBef>
          <a:spcPct val="20000"/>
        </a:spcBef>
        <a:spcAft>
          <a:spcPct val="0"/>
        </a:spcAft>
        <a:buChar char="•"/>
        <a:defRPr sz="10700">
          <a:solidFill>
            <a:schemeClr val="tx1"/>
          </a:solidFill>
          <a:latin typeface="+mn-lt"/>
          <a:ea typeface="+mn-ea"/>
          <a:cs typeface="+mn-cs"/>
        </a:defRPr>
      </a:lvl1pPr>
      <a:lvl2pPr marL="2497138" indent="-960438" algn="l" defTabSz="3074988" rtl="0" eaLnBrk="1" fontAlgn="base" hangingPunct="1">
        <a:spcBef>
          <a:spcPct val="20000"/>
        </a:spcBef>
        <a:spcAft>
          <a:spcPct val="0"/>
        </a:spcAft>
        <a:buChar char="–"/>
        <a:defRPr sz="9500">
          <a:solidFill>
            <a:schemeClr val="tx1"/>
          </a:solidFill>
          <a:latin typeface="+mn-lt"/>
        </a:defRPr>
      </a:lvl2pPr>
      <a:lvl3pPr marL="3843338" indent="-768350" algn="l" defTabSz="3074988" rtl="0" eaLnBrk="1" fontAlgn="base" hangingPunct="1">
        <a:spcBef>
          <a:spcPct val="20000"/>
        </a:spcBef>
        <a:spcAft>
          <a:spcPct val="0"/>
        </a:spcAft>
        <a:buChar char="•"/>
        <a:defRPr sz="8100">
          <a:solidFill>
            <a:schemeClr val="tx1"/>
          </a:solidFill>
          <a:latin typeface="+mn-lt"/>
        </a:defRPr>
      </a:lvl3pPr>
      <a:lvl4pPr marL="5384800" indent="-773113" algn="l" defTabSz="3074988" rtl="0" eaLnBrk="1" fontAlgn="base" hangingPunct="1">
        <a:spcBef>
          <a:spcPct val="20000"/>
        </a:spcBef>
        <a:spcAft>
          <a:spcPct val="0"/>
        </a:spcAft>
        <a:buChar char="–"/>
        <a:defRPr sz="6500">
          <a:solidFill>
            <a:schemeClr val="tx1"/>
          </a:solidFill>
          <a:latin typeface="+mn-lt"/>
        </a:defRPr>
      </a:lvl4pPr>
      <a:lvl5pPr marL="6921500" indent="-768350" algn="l" defTabSz="3074988" rtl="0" eaLnBrk="1" fontAlgn="base" hangingPunct="1">
        <a:spcBef>
          <a:spcPct val="20000"/>
        </a:spcBef>
        <a:spcAft>
          <a:spcPct val="0"/>
        </a:spcAft>
        <a:buChar char="»"/>
        <a:defRPr sz="6500">
          <a:solidFill>
            <a:schemeClr val="tx1"/>
          </a:solidFill>
          <a:latin typeface="+mn-lt"/>
        </a:defRPr>
      </a:lvl5pPr>
      <a:lvl6pPr marL="7378700" indent="-768350" algn="l" defTabSz="3074988" rtl="0" eaLnBrk="1" fontAlgn="base" hangingPunct="1">
        <a:spcBef>
          <a:spcPct val="20000"/>
        </a:spcBef>
        <a:spcAft>
          <a:spcPct val="0"/>
        </a:spcAft>
        <a:buChar char="»"/>
        <a:defRPr sz="6500">
          <a:solidFill>
            <a:schemeClr val="tx1"/>
          </a:solidFill>
          <a:latin typeface="+mn-lt"/>
        </a:defRPr>
      </a:lvl6pPr>
      <a:lvl7pPr marL="7835900" indent="-768350" algn="l" defTabSz="3074988" rtl="0" eaLnBrk="1" fontAlgn="base" hangingPunct="1">
        <a:spcBef>
          <a:spcPct val="20000"/>
        </a:spcBef>
        <a:spcAft>
          <a:spcPct val="0"/>
        </a:spcAft>
        <a:buChar char="»"/>
        <a:defRPr sz="6500">
          <a:solidFill>
            <a:schemeClr val="tx1"/>
          </a:solidFill>
          <a:latin typeface="+mn-lt"/>
        </a:defRPr>
      </a:lvl7pPr>
      <a:lvl8pPr marL="8293100" indent="-768350" algn="l" defTabSz="3074988" rtl="0" eaLnBrk="1" fontAlgn="base" hangingPunct="1">
        <a:spcBef>
          <a:spcPct val="20000"/>
        </a:spcBef>
        <a:spcAft>
          <a:spcPct val="0"/>
        </a:spcAft>
        <a:buChar char="»"/>
        <a:defRPr sz="6500">
          <a:solidFill>
            <a:schemeClr val="tx1"/>
          </a:solidFill>
          <a:latin typeface="+mn-lt"/>
        </a:defRPr>
      </a:lvl8pPr>
      <a:lvl9pPr marL="8750300" indent="-768350" algn="l" defTabSz="3074988" rtl="0" eaLnBrk="1" fontAlgn="base" hangingPunct="1">
        <a:spcBef>
          <a:spcPct val="20000"/>
        </a:spcBef>
        <a:spcAft>
          <a:spcPct val="0"/>
        </a:spcAft>
        <a:buChar char="»"/>
        <a:defRPr sz="6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1" Type="http://schemas.openxmlformats.org/officeDocument/2006/relationships/slideLayout" Target="../slideLayouts/slideLayout7.xml"/><Relationship Id="rId2" Type="http://schemas.openxmlformats.org/officeDocument/2006/relationships/hyperlink" Target="http://www.ccsi.org/Pages/TIC-OSA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rotWithShape="0">
          <a:gsLst>
            <a:gs pos="100000">
              <a:srgbClr val="032C5B"/>
            </a:gs>
            <a:gs pos="100000">
              <a:srgbClr val="032C5B"/>
            </a:gs>
            <a:gs pos="100000">
              <a:srgbClr val="A1BAD1"/>
            </a:gs>
          </a:gsLst>
          <a:path path="shape">
            <a:fillToRect l="50000" t="50000" r="50000" b="50000"/>
          </a:path>
        </a:gradFill>
        <a:effectLst/>
      </p:bgPr>
    </p:bg>
    <p:spTree>
      <p:nvGrpSpPr>
        <p:cNvPr id="1" name=""/>
        <p:cNvGrpSpPr/>
        <p:nvPr/>
      </p:nvGrpSpPr>
      <p:grpSpPr>
        <a:xfrm>
          <a:off x="0" y="0"/>
          <a:ext cx="0" cy="0"/>
          <a:chOff x="0" y="0"/>
          <a:chExt cx="0" cy="0"/>
        </a:xfrm>
      </p:grpSpPr>
      <p:sp>
        <p:nvSpPr>
          <p:cNvPr id="2194" name="Text Box 146"/>
          <p:cNvSpPr txBox="1">
            <a:spLocks noChangeArrowheads="1"/>
          </p:cNvSpPr>
          <p:nvPr/>
        </p:nvSpPr>
        <p:spPr bwMode="auto">
          <a:xfrm>
            <a:off x="6418261" y="635201"/>
            <a:ext cx="30446731" cy="3816639"/>
          </a:xfrm>
          <a:prstGeom prst="rect">
            <a:avLst/>
          </a:prstGeom>
          <a:solidFill>
            <a:srgbClr val="5DBFCB"/>
          </a:solidFill>
          <a:ln w="9525">
            <a:solidFill>
              <a:schemeClr val="tx1"/>
            </a:solidFill>
            <a:miter lim="800000"/>
            <a:headEnd/>
            <a:tailEnd/>
          </a:ln>
          <a:effectLst/>
        </p:spPr>
        <p:txBody>
          <a:bodyPr wrap="square" lIns="61170" tIns="30584" rIns="61170" bIns="30584">
            <a:spAutoFit/>
          </a:bodyPr>
          <a:lstStyle/>
          <a:p>
            <a:pPr algn="ctr" defTabSz="612775"/>
            <a:r>
              <a:rPr lang="en-US" sz="7200" b="1" dirty="0">
                <a:solidFill>
                  <a:schemeClr val="bg1"/>
                </a:solidFill>
                <a:effectLst/>
                <a:latin typeface="Corbel" panose="020B0503020204020204" pitchFamily="34" charset="0"/>
                <a:cs typeface="Big Caslon Medium" panose="02000603090000020003" pitchFamily="2" charset="-79"/>
              </a:rPr>
              <a:t>I Got 99 Problems and Poverty Is All of Them:</a:t>
            </a:r>
          </a:p>
          <a:p>
            <a:pPr algn="ctr" defTabSz="612775"/>
            <a:r>
              <a:rPr lang="en-US" sz="7200" b="1" dirty="0">
                <a:solidFill>
                  <a:schemeClr val="bg1"/>
                </a:solidFill>
                <a:effectLst/>
                <a:latin typeface="Corbel" panose="020B0503020204020204" pitchFamily="34" charset="0"/>
                <a:cs typeface="Big Caslon Medium" panose="02000603090000020003" pitchFamily="2" charset="-79"/>
              </a:rPr>
              <a:t>The City of Geneva Anti-Poverty Initiative</a:t>
            </a:r>
          </a:p>
          <a:p>
            <a:pPr algn="ctr" defTabSz="612775"/>
            <a:r>
              <a:rPr lang="en-US" sz="6000" b="1" dirty="0">
                <a:solidFill>
                  <a:schemeClr val="bg1"/>
                </a:solidFill>
                <a:effectLst/>
                <a:latin typeface="Corbel" panose="020B0503020204020204" pitchFamily="34" charset="0"/>
                <a:cs typeface="Big Caslon Medium" panose="02000603090000020003" pitchFamily="2" charset="-79"/>
              </a:rPr>
              <a:t>Cameron Adams, Jody Henkels, Sarah Garrett, Allison Magnarelli, and Morgan Stevens</a:t>
            </a:r>
            <a:endParaRPr lang="en-US" sz="5400" b="1" dirty="0">
              <a:solidFill>
                <a:schemeClr val="bg1"/>
              </a:solidFill>
              <a:effectLst/>
              <a:latin typeface="Corbel" panose="020B0503020204020204" pitchFamily="34" charset="0"/>
              <a:cs typeface="Big Caslon Medium" panose="02000603090000020003" pitchFamily="2" charset="-79"/>
            </a:endParaRPr>
          </a:p>
          <a:p>
            <a:pPr algn="ctr" defTabSz="612775"/>
            <a:r>
              <a:rPr lang="en-US" sz="4000" b="1" i="1" dirty="0">
                <a:solidFill>
                  <a:schemeClr val="bg1"/>
                </a:solidFill>
                <a:effectLst/>
                <a:latin typeface="Corbel" panose="020B0503020204020204" pitchFamily="34" charset="0"/>
                <a:cs typeface="Big Caslon Medium" panose="02000603090000020003" pitchFamily="2" charset="-79"/>
              </a:rPr>
              <a:t>Senior Sociology Seminar - Hobart and William Smith Colleges </a:t>
            </a:r>
            <a:endParaRPr lang="en-US" sz="3600" b="1" dirty="0">
              <a:solidFill>
                <a:schemeClr val="bg1"/>
              </a:solidFill>
              <a:effectLst/>
              <a:latin typeface="Corbel" panose="020B0503020204020204" pitchFamily="34" charset="0"/>
              <a:cs typeface="Big Caslon Medium" panose="02000603090000020003" pitchFamily="2" charset="-79"/>
            </a:endParaRPr>
          </a:p>
        </p:txBody>
      </p:sp>
      <p:sp>
        <p:nvSpPr>
          <p:cNvPr id="2195" name="Text Box 147"/>
          <p:cNvSpPr txBox="1">
            <a:spLocks noChangeArrowheads="1"/>
          </p:cNvSpPr>
          <p:nvPr/>
        </p:nvSpPr>
        <p:spPr bwMode="auto">
          <a:xfrm>
            <a:off x="855662" y="6234193"/>
            <a:ext cx="11066462" cy="5743111"/>
          </a:xfrm>
          <a:prstGeom prst="rect">
            <a:avLst/>
          </a:prstGeom>
          <a:solidFill>
            <a:schemeClr val="bg1"/>
          </a:solidFill>
          <a:ln w="57150" cmpd="thinThick">
            <a:solidFill>
              <a:schemeClr val="tx1"/>
            </a:solidFill>
            <a:miter lim="800000"/>
            <a:headEnd/>
            <a:tailEnd/>
          </a:ln>
          <a:effectLst/>
        </p:spPr>
        <p:txBody>
          <a:bodyPr wrap="square" lIns="228600" tIns="100584" rIns="228600" bIns="100584">
            <a:spAutoFit/>
          </a:bodyPr>
          <a:lstStyle/>
          <a:p>
            <a:pPr algn="just" defTabSz="612775"/>
            <a:r>
              <a:rPr lang="en-US" sz="3600" dirty="0">
                <a:effectLst/>
                <a:latin typeface="Corbel" panose="020B0503020204020204" pitchFamily="34" charset="0"/>
                <a:cs typeface="Arial" panose="020B0604020202020204" pitchFamily="34" charset="0"/>
              </a:rPr>
              <a:t>A comprehensive consultation for a new strategy in the City of Geneva to </a:t>
            </a:r>
            <a:r>
              <a:rPr lang="en-US" sz="3600" b="1" dirty="0">
                <a:effectLst/>
                <a:latin typeface="Corbel" panose="020B0503020204020204" pitchFamily="34" charset="0"/>
                <a:cs typeface="Arial" panose="020B0604020202020204" pitchFamily="34" charset="0"/>
              </a:rPr>
              <a:t>address quality of life issues </a:t>
            </a:r>
            <a:r>
              <a:rPr lang="en-US" sz="3600" dirty="0">
                <a:effectLst/>
                <a:latin typeface="Corbel" panose="020B0503020204020204" pitchFamily="34" charset="0"/>
                <a:cs typeface="Arial" panose="020B0604020202020204" pitchFamily="34" charset="0"/>
              </a:rPr>
              <a:t>that contribute to the likelihood of poverty. By researching </a:t>
            </a:r>
            <a:r>
              <a:rPr lang="en-US" sz="3600" b="1" dirty="0">
                <a:effectLst/>
                <a:latin typeface="Corbel" panose="020B0503020204020204" pitchFamily="34" charset="0"/>
                <a:cs typeface="Arial" panose="020B0604020202020204" pitchFamily="34" charset="0"/>
              </a:rPr>
              <a:t>trauma informed care and the collective impact model,</a:t>
            </a:r>
            <a:r>
              <a:rPr lang="en-US" sz="3600" dirty="0">
                <a:effectLst/>
                <a:latin typeface="Corbel" panose="020B0503020204020204" pitchFamily="34" charset="0"/>
                <a:cs typeface="Arial" panose="020B0604020202020204" pitchFamily="34" charset="0"/>
              </a:rPr>
              <a:t> we have presented our research to </a:t>
            </a:r>
            <a:r>
              <a:rPr lang="en-US" sz="3600" b="1" dirty="0">
                <a:effectLst/>
                <a:latin typeface="Corbel" panose="020B0503020204020204" pitchFamily="34" charset="0"/>
                <a:cs typeface="Arial" panose="020B0604020202020204" pitchFamily="34" charset="0"/>
              </a:rPr>
              <a:t>Sage Gerling, Interim City Manager, </a:t>
            </a:r>
            <a:r>
              <a:rPr lang="en-US" sz="3600" dirty="0">
                <a:effectLst/>
                <a:latin typeface="Corbel" panose="020B0503020204020204" pitchFamily="34" charset="0"/>
                <a:cs typeface="Arial" panose="020B0604020202020204" pitchFamily="34" charset="0"/>
              </a:rPr>
              <a:t>providing our recommendation of what model will work best for the City. We have conducted a </a:t>
            </a:r>
            <a:r>
              <a:rPr lang="en-US" sz="3600" b="1" dirty="0">
                <a:effectLst/>
                <a:latin typeface="Corbel" panose="020B0503020204020204" pitchFamily="34" charset="0"/>
                <a:cs typeface="Arial" panose="020B0604020202020204" pitchFamily="34" charset="0"/>
              </a:rPr>
              <a:t>survey targeting over 30 service providers</a:t>
            </a:r>
            <a:r>
              <a:rPr lang="en-US" sz="3600" dirty="0">
                <a:effectLst/>
                <a:latin typeface="Corbel" panose="020B0503020204020204" pitchFamily="34" charset="0"/>
                <a:cs typeface="Arial" panose="020B0604020202020204" pitchFamily="34" charset="0"/>
              </a:rPr>
              <a:t> in the area to see how they can contribute to the models researched.</a:t>
            </a:r>
            <a:endParaRPr lang="en-US" sz="3600" dirty="0">
              <a:solidFill>
                <a:srgbClr val="FF0000"/>
              </a:solidFill>
              <a:effectLst/>
              <a:latin typeface="Corbel" panose="020B0503020204020204" pitchFamily="34" charset="0"/>
              <a:cs typeface="Arial" panose="020B0604020202020204" pitchFamily="34" charset="0"/>
            </a:endParaRPr>
          </a:p>
        </p:txBody>
      </p:sp>
      <p:sp>
        <p:nvSpPr>
          <p:cNvPr id="2196" name="Text Box 148"/>
          <p:cNvSpPr txBox="1">
            <a:spLocks noChangeArrowheads="1"/>
          </p:cNvSpPr>
          <p:nvPr/>
        </p:nvSpPr>
        <p:spPr bwMode="auto">
          <a:xfrm>
            <a:off x="19865975" y="4710113"/>
            <a:ext cx="431800" cy="1084262"/>
          </a:xfrm>
          <a:prstGeom prst="rect">
            <a:avLst/>
          </a:prstGeom>
          <a:noFill/>
          <a:ln w="9525">
            <a:noFill/>
            <a:miter lim="800000"/>
            <a:headEnd/>
            <a:tailEnd/>
          </a:ln>
          <a:effectLst/>
        </p:spPr>
        <p:txBody>
          <a:bodyPr wrap="none" lIns="215405" tIns="107703" rIns="215405" bIns="107703">
            <a:spAutoFit/>
          </a:bodyPr>
          <a:lstStyle/>
          <a:p>
            <a:pPr defTabSz="2154238"/>
            <a:endParaRPr lang="en-US" sz="5700">
              <a:effectLst/>
              <a:latin typeface="Corbel" panose="020B0503020204020204" pitchFamily="34" charset="0"/>
            </a:endParaRPr>
          </a:p>
        </p:txBody>
      </p:sp>
      <p:sp>
        <p:nvSpPr>
          <p:cNvPr id="2198" name="Text Box 150"/>
          <p:cNvSpPr txBox="1">
            <a:spLocks noChangeArrowheads="1"/>
          </p:cNvSpPr>
          <p:nvPr/>
        </p:nvSpPr>
        <p:spPr bwMode="auto">
          <a:xfrm>
            <a:off x="30584274" y="6483302"/>
            <a:ext cx="12011526" cy="8574655"/>
          </a:xfrm>
          <a:prstGeom prst="rect">
            <a:avLst/>
          </a:prstGeom>
          <a:solidFill>
            <a:schemeClr val="bg1"/>
          </a:solidFill>
          <a:ln w="57150" cmpd="thinThick">
            <a:solidFill>
              <a:schemeClr val="tx1"/>
            </a:solidFill>
            <a:miter lim="800000"/>
            <a:headEnd/>
            <a:tailEnd/>
          </a:ln>
          <a:effectLst/>
        </p:spPr>
        <p:txBody>
          <a:bodyPr wrap="square" lIns="228600" tIns="100584" rIns="228600" bIns="100584" anchor="t">
            <a:spAutoFit/>
          </a:bodyPr>
          <a:lstStyle/>
          <a:p>
            <a:pPr defTabSz="2154238"/>
            <a:r>
              <a:rPr lang="en-US" sz="3200" b="1" dirty="0">
                <a:effectLst/>
                <a:latin typeface="Corbel" panose="020B0503020204020204" pitchFamily="34" charset="0"/>
              </a:rPr>
              <a:t>Example Survey Questions:</a:t>
            </a:r>
          </a:p>
          <a:p>
            <a:pPr marL="342900" indent="-342900" defTabSz="2154238">
              <a:buAutoNum type="arabicPeriod"/>
            </a:pPr>
            <a:r>
              <a:rPr lang="en-US" sz="3200" dirty="0">
                <a:effectLst/>
                <a:latin typeface="Corbel" panose="020B0503020204020204" pitchFamily="34" charset="0"/>
              </a:rPr>
              <a:t> Who is your typical client (families, children, individuals)?</a:t>
            </a:r>
          </a:p>
          <a:p>
            <a:pPr marL="342900" indent="-342900" defTabSz="2154238">
              <a:buAutoNum type="arabicPeriod"/>
            </a:pPr>
            <a:r>
              <a:rPr lang="en-US" sz="3200" dirty="0">
                <a:effectLst/>
                <a:latin typeface="Corbel" panose="020B0503020204020204" pitchFamily="34" charset="0"/>
              </a:rPr>
              <a:t> What are the challenges your agency faces? (Socially, economically, internally, etc.)</a:t>
            </a:r>
          </a:p>
          <a:p>
            <a:pPr marL="342900" indent="-342900" defTabSz="2154238">
              <a:buAutoNum type="arabicPeriod"/>
            </a:pPr>
            <a:r>
              <a:rPr lang="en-US" sz="3200" dirty="0">
                <a:effectLst/>
                <a:latin typeface="Corbel" panose="020B0503020204020204" pitchFamily="34" charset="0"/>
              </a:rPr>
              <a:t> Do you have a client wait list?</a:t>
            </a:r>
          </a:p>
          <a:p>
            <a:pPr marL="342900" indent="-342900" defTabSz="2154238">
              <a:buAutoNum type="arabicPeriod"/>
            </a:pPr>
            <a:r>
              <a:rPr lang="en-US" sz="3200" dirty="0">
                <a:effectLst/>
                <a:latin typeface="Corbel" panose="020B0503020204020204" pitchFamily="34" charset="0"/>
              </a:rPr>
              <a:t> If you had unlimited resources, money, and staff, what would you want to solve first?</a:t>
            </a:r>
          </a:p>
          <a:p>
            <a:pPr defTabSz="2154238"/>
            <a:endParaRPr lang="en-US" sz="3200" dirty="0">
              <a:effectLst/>
              <a:latin typeface="Corbel" panose="020B0503020204020204" pitchFamily="34" charset="0"/>
            </a:endParaRPr>
          </a:p>
          <a:p>
            <a:pPr defTabSz="2154238"/>
            <a:r>
              <a:rPr lang="en-US" sz="3200" b="1" dirty="0">
                <a:effectLst/>
                <a:latin typeface="Corbel" panose="020B0503020204020204" pitchFamily="34" charset="0"/>
              </a:rPr>
              <a:t>Key survey findings:</a:t>
            </a:r>
          </a:p>
          <a:p>
            <a:pPr marL="457200" indent="-457200" defTabSz="2154238">
              <a:buFont typeface="Arial" panose="020B0604020202020204" pitchFamily="34" charset="0"/>
              <a:buChar char="•"/>
            </a:pPr>
            <a:r>
              <a:rPr lang="en-US" sz="3200" dirty="0">
                <a:effectLst/>
                <a:latin typeface="Corbel" panose="020B0503020204020204" pitchFamily="34" charset="0"/>
              </a:rPr>
              <a:t>Responses from 17 out of 34 service providers in and around Geneva, NY</a:t>
            </a:r>
            <a:r>
              <a:rPr lang="en-US" sz="3200" b="1" dirty="0">
                <a:effectLst/>
                <a:latin typeface="Corbel" panose="020B0503020204020204" pitchFamily="34" charset="0"/>
              </a:rPr>
              <a:t> </a:t>
            </a:r>
            <a:endParaRPr lang="en-US" sz="3200" b="1" dirty="0">
              <a:effectLst/>
              <a:latin typeface="Corbel" panose="020B0503020204020204" pitchFamily="34" charset="0"/>
              <a:cs typeface="Times New Roman"/>
            </a:endParaRPr>
          </a:p>
          <a:p>
            <a:pPr marL="457200" indent="-457200" defTabSz="2154238">
              <a:buFont typeface="Arial" panose="020B0604020202020204" pitchFamily="34" charset="0"/>
              <a:buChar char="•"/>
            </a:pPr>
            <a:r>
              <a:rPr lang="en-US" sz="3200" dirty="0">
                <a:effectLst/>
                <a:latin typeface="Corbel" panose="020B0503020204020204" pitchFamily="34" charset="0"/>
              </a:rPr>
              <a:t>75% of participants listed funding as a main challenge that their organization faces</a:t>
            </a:r>
          </a:p>
          <a:p>
            <a:pPr marL="457200" indent="-457200" defTabSz="2154238">
              <a:buFont typeface="Arial" panose="020B0604020202020204" pitchFamily="34" charset="0"/>
              <a:buChar char="•"/>
            </a:pPr>
            <a:r>
              <a:rPr lang="en-US" sz="3200" dirty="0">
                <a:effectLst/>
                <a:latin typeface="Corbel" panose="020B0503020204020204" pitchFamily="34" charset="0"/>
              </a:rPr>
              <a:t>Major themes from responses include the need for collective impact, focusing on life circumstances of the family as a whole, lack of funding, staff retention and training, trauma informed care, transportation, affordable housing, and the skills gap </a:t>
            </a:r>
            <a:endParaRPr lang="en-US" sz="3200" b="1" dirty="0">
              <a:effectLst/>
              <a:latin typeface="Corbel" panose="020B0503020204020204" pitchFamily="34" charset="0"/>
              <a:cs typeface="Times New Roman"/>
            </a:endParaRPr>
          </a:p>
        </p:txBody>
      </p:sp>
      <p:sp>
        <p:nvSpPr>
          <p:cNvPr id="2200" name="Text Box 152"/>
          <p:cNvSpPr txBox="1">
            <a:spLocks noChangeArrowheads="1"/>
          </p:cNvSpPr>
          <p:nvPr/>
        </p:nvSpPr>
        <p:spPr bwMode="auto">
          <a:xfrm>
            <a:off x="30556200" y="26954764"/>
            <a:ext cx="12039600" cy="3896451"/>
          </a:xfrm>
          <a:prstGeom prst="rect">
            <a:avLst/>
          </a:prstGeom>
          <a:solidFill>
            <a:schemeClr val="bg1"/>
          </a:solidFill>
          <a:ln w="57150" cmpd="thinThick">
            <a:solidFill>
              <a:schemeClr val="tx1"/>
            </a:solidFill>
            <a:miter lim="800000"/>
            <a:headEnd/>
            <a:tailEnd/>
          </a:ln>
          <a:effectLst/>
        </p:spPr>
        <p:txBody>
          <a:bodyPr wrap="square" lIns="228600" tIns="100584" rIns="228600" bIns="100584" anchor="t">
            <a:spAutoFit/>
          </a:bodyPr>
          <a:lstStyle/>
          <a:p>
            <a:r>
              <a:rPr lang="en-US" dirty="0">
                <a:effectLst/>
                <a:latin typeface="Corbel" panose="020B0503020204020204" pitchFamily="34" charset="0"/>
              </a:rPr>
              <a:t>“How Can We Help?” </a:t>
            </a:r>
            <a:r>
              <a:rPr lang="en-US" i="1" dirty="0">
                <a:effectLst/>
                <a:latin typeface="Corbel" panose="020B0503020204020204" pitchFamily="34" charset="0"/>
              </a:rPr>
              <a:t>The Consortium on Trauma, Illness and Grief in Schools</a:t>
            </a:r>
            <a:r>
              <a:rPr lang="en-US" dirty="0">
                <a:effectLst/>
                <a:latin typeface="Corbel" panose="020B0503020204020204" pitchFamily="34" charset="0"/>
              </a:rPr>
              <a:t>, Coordinated Care Services, Inc., 14 Jan. 2018, </a:t>
            </a:r>
            <a:r>
              <a:rPr lang="en-US" dirty="0" err="1">
                <a:effectLst/>
                <a:latin typeface="Corbel" panose="020B0503020204020204" pitchFamily="34" charset="0"/>
              </a:rPr>
              <a:t>tigconsortium.org</a:t>
            </a:r>
            <a:r>
              <a:rPr lang="en-US" dirty="0">
                <a:effectLst/>
                <a:latin typeface="Corbel" panose="020B0503020204020204" pitchFamily="34" charset="0"/>
              </a:rPr>
              <a:t>/.</a:t>
            </a:r>
          </a:p>
          <a:p>
            <a:endParaRPr lang="en-US" dirty="0">
              <a:effectLst/>
              <a:latin typeface="Corbel" panose="020B0503020204020204" pitchFamily="34" charset="0"/>
            </a:endParaRPr>
          </a:p>
          <a:p>
            <a:r>
              <a:rPr lang="en-US" dirty="0">
                <a:effectLst/>
                <a:latin typeface="Corbel" panose="020B0503020204020204" pitchFamily="34" charset="0"/>
              </a:rPr>
              <a:t>“Trauma Informed Care: Organizational Self-Assessment Tool.” </a:t>
            </a:r>
            <a:r>
              <a:rPr lang="en-US" i="1" dirty="0">
                <a:effectLst/>
                <a:latin typeface="Corbel" panose="020B0503020204020204" pitchFamily="34" charset="0"/>
              </a:rPr>
              <a:t>Coordinated Care Services, Inc.</a:t>
            </a:r>
            <a:r>
              <a:rPr lang="en-US" dirty="0">
                <a:effectLst/>
                <a:latin typeface="Corbel" panose="020B0503020204020204" pitchFamily="34" charset="0"/>
              </a:rPr>
              <a:t>, </a:t>
            </a:r>
            <a:r>
              <a:rPr lang="en-US" dirty="0">
                <a:effectLst/>
                <a:latin typeface="Corbel" panose="020B0503020204020204" pitchFamily="34" charset="0"/>
                <a:hlinkClick r:id="rId2"/>
              </a:rPr>
              <a:t>www.ccsi.org/Pages/TIC-OSAT</a:t>
            </a:r>
            <a:r>
              <a:rPr lang="en-US" dirty="0">
                <a:effectLst/>
                <a:latin typeface="Corbel" panose="020B0503020204020204" pitchFamily="34" charset="0"/>
              </a:rPr>
              <a:t>.</a:t>
            </a:r>
          </a:p>
          <a:p>
            <a:endParaRPr lang="en-US" dirty="0">
              <a:effectLst/>
              <a:latin typeface="Corbel" panose="020B0503020204020204" pitchFamily="34" charset="0"/>
            </a:endParaRPr>
          </a:p>
          <a:p>
            <a:r>
              <a:rPr lang="en-US" dirty="0">
                <a:effectLst/>
                <a:latin typeface="Corbel" panose="020B0503020204020204" pitchFamily="34" charset="0"/>
              </a:rPr>
              <a:t>Midwest City, OK. “Executive Summary 2017 Action Plan: Year Three of the Five Year Consolidated Plan and Strategy 2015-2019.” 2017, no:2506-0117</a:t>
            </a:r>
          </a:p>
          <a:p>
            <a:endParaRPr lang="en-US" dirty="0">
              <a:effectLst/>
              <a:latin typeface="Corbel" panose="020B0503020204020204" pitchFamily="34" charset="0"/>
            </a:endParaRPr>
          </a:p>
          <a:p>
            <a:r>
              <a:rPr lang="en-US" dirty="0">
                <a:effectLst/>
              </a:rPr>
              <a:t>“Home.” </a:t>
            </a:r>
            <a:r>
              <a:rPr lang="en-US" i="1" dirty="0">
                <a:effectLst/>
              </a:rPr>
              <a:t>FII – Family Independence Initiative</a:t>
            </a:r>
            <a:r>
              <a:rPr lang="en-US" dirty="0">
                <a:effectLst/>
              </a:rPr>
              <a:t>, </a:t>
            </a:r>
            <a:r>
              <a:rPr lang="en-US" dirty="0" err="1">
                <a:effectLst/>
              </a:rPr>
              <a:t>www.fii.org</a:t>
            </a:r>
            <a:r>
              <a:rPr lang="en-US" dirty="0">
                <a:effectLst/>
              </a:rPr>
              <a:t>/.</a:t>
            </a:r>
            <a:endParaRPr lang="en-US" dirty="0">
              <a:effectLst/>
              <a:latin typeface="Corbel" panose="020B0503020204020204" pitchFamily="34" charset="0"/>
            </a:endParaRPr>
          </a:p>
        </p:txBody>
      </p:sp>
      <p:sp>
        <p:nvSpPr>
          <p:cNvPr id="2199" name="Text Box 151"/>
          <p:cNvSpPr txBox="1">
            <a:spLocks noChangeArrowheads="1"/>
          </p:cNvSpPr>
          <p:nvPr/>
        </p:nvSpPr>
        <p:spPr bwMode="auto">
          <a:xfrm>
            <a:off x="13469937" y="6478290"/>
            <a:ext cx="15875886" cy="20185526"/>
          </a:xfrm>
          <a:prstGeom prst="rect">
            <a:avLst/>
          </a:prstGeom>
          <a:solidFill>
            <a:schemeClr val="bg1"/>
          </a:solidFill>
          <a:ln w="57150" cmpd="thinThick">
            <a:solidFill>
              <a:schemeClr val="tx1"/>
            </a:solidFill>
            <a:miter lim="800000"/>
            <a:headEnd/>
            <a:tailEnd/>
          </a:ln>
          <a:effectLst/>
        </p:spPr>
        <p:txBody>
          <a:bodyPr wrap="square" lIns="228600" tIns="100584" rIns="228600" bIns="100584" anchor="t">
            <a:spAutoFit/>
          </a:bodyPr>
          <a:lstStyle/>
          <a:p>
            <a:r>
              <a:rPr lang="en-US" sz="3600" b="1" u="sng" dirty="0">
                <a:effectLst/>
                <a:latin typeface="Corbel" panose="020B0503020204020204" pitchFamily="34" charset="0"/>
                <a:cs typeface="Big Caslon Medium" panose="02000603090000020003" pitchFamily="2" charset="-79"/>
              </a:rPr>
              <a:t>Two Models: </a:t>
            </a:r>
          </a:p>
          <a:p>
            <a:r>
              <a:rPr lang="en-US" sz="3600" b="1" dirty="0">
                <a:effectLst/>
                <a:latin typeface="Corbel" panose="020B0503020204020204" pitchFamily="34" charset="0"/>
                <a:cs typeface="Big Caslon Medium" panose="02000603090000020003" pitchFamily="2" charset="-79"/>
              </a:rPr>
              <a:t>Collective Impact: </a:t>
            </a:r>
            <a:r>
              <a:rPr lang="en-US" sz="3600" dirty="0">
                <a:effectLst/>
                <a:latin typeface="Corbel" panose="020B0503020204020204" pitchFamily="34" charset="0"/>
                <a:cs typeface="Big Caslon Medium" panose="02000603090000020003" pitchFamily="2" charset="-79"/>
              </a:rPr>
              <a:t>An innovative, structured approach that brings together a wide variety of stakeholders who use data to identify root causes of a problem. Once the complexity of a problem is understood, solutions can be implemented and the outcomes can be monitored by using shared measures.</a:t>
            </a:r>
            <a:endParaRPr lang="en-US" sz="3600" b="1" dirty="0">
              <a:effectLst/>
              <a:latin typeface="Corbel" panose="020B0503020204020204" pitchFamily="34" charset="0"/>
              <a:cs typeface="Big Caslon Medium" panose="02000603090000020003" pitchFamily="2" charset="-79"/>
            </a:endParaRPr>
          </a:p>
          <a:p>
            <a:r>
              <a:rPr lang="en-US" sz="3600" b="1" dirty="0">
                <a:effectLst/>
                <a:latin typeface="Corbel" panose="020B0503020204020204" pitchFamily="34" charset="0"/>
                <a:cs typeface="Big Caslon Medium" panose="02000603090000020003" pitchFamily="2" charset="-79"/>
              </a:rPr>
              <a:t>Trauma Informed Care: </a:t>
            </a:r>
            <a:r>
              <a:rPr lang="en-US" sz="3600" dirty="0">
                <a:effectLst/>
                <a:latin typeface="Corbel" panose="020B0503020204020204" pitchFamily="34" charset="0"/>
                <a:cs typeface="Big Caslon Medium" panose="02000603090000020003" pitchFamily="2" charset="-79"/>
              </a:rPr>
              <a:t>A method of treatment that involves understanding, recognizing, and responding to the effects of all types of trauma (ex. violence, abuse, neglect, disaster, etc.).</a:t>
            </a:r>
          </a:p>
          <a:p>
            <a:endParaRPr lang="en-US" sz="3600" b="1" dirty="0">
              <a:effectLst/>
              <a:latin typeface="Corbel" panose="020B0503020204020204" pitchFamily="34" charset="0"/>
              <a:cs typeface="Big Caslon Medium" panose="02000603090000020003" pitchFamily="2" charset="-79"/>
            </a:endParaRPr>
          </a:p>
          <a:p>
            <a:r>
              <a:rPr lang="en-US" sz="3600" b="1" u="sng" dirty="0">
                <a:effectLst/>
                <a:latin typeface="Corbel" panose="020B0503020204020204" pitchFamily="34" charset="0"/>
                <a:cs typeface="Big Caslon Medium" panose="02000603090000020003" pitchFamily="2" charset="-79"/>
              </a:rPr>
              <a:t>Anti-Poverty Initiatives in Other Communities:</a:t>
            </a:r>
            <a:endParaRPr lang="en-US" sz="3600" b="1" dirty="0">
              <a:effectLst/>
              <a:latin typeface="Corbel" panose="020B0503020204020204" pitchFamily="34" charset="0"/>
              <a:cs typeface="Big Caslon Medium" panose="02000603090000020003" pitchFamily="2" charset="-79"/>
            </a:endParaRPr>
          </a:p>
          <a:p>
            <a:r>
              <a:rPr lang="en-US" sz="3600" b="1" dirty="0">
                <a:effectLst/>
                <a:latin typeface="Corbel" panose="020B0503020204020204" pitchFamily="34" charset="0"/>
                <a:cs typeface="Big Caslon Medium" panose="02000603090000020003" pitchFamily="2" charset="-79"/>
              </a:rPr>
              <a:t>Northeast Region</a:t>
            </a:r>
          </a:p>
          <a:p>
            <a:pPr lvl="0" algn="just">
              <a:spcBef>
                <a:spcPts val="300"/>
              </a:spcBef>
              <a:spcAft>
                <a:spcPts val="0"/>
              </a:spcAft>
            </a:pPr>
            <a:r>
              <a:rPr lang="en-US" sz="3600" b="1" i="1" dirty="0">
                <a:solidFill>
                  <a:schemeClr val="dk1"/>
                </a:solidFill>
                <a:effectLst/>
                <a:latin typeface="Corbel" panose="020B0503020204020204" pitchFamily="34" charset="0"/>
                <a:ea typeface="Old Standard TT"/>
                <a:cs typeface="Big Caslon Medium" panose="02000603090000020003" pitchFamily="2" charset="-79"/>
                <a:sym typeface="Old Standard TT"/>
              </a:rPr>
              <a:t>Family Independence Initiative: </a:t>
            </a:r>
            <a:r>
              <a:rPr lang="en-US" sz="3600" dirty="0">
                <a:solidFill>
                  <a:schemeClr val="dk1"/>
                </a:solidFill>
                <a:effectLst/>
                <a:latin typeface="Corbel" panose="020B0503020204020204" pitchFamily="34" charset="0"/>
                <a:ea typeface="Old Standard TT"/>
                <a:cs typeface="Big Caslon Medium" panose="02000603090000020003" pitchFamily="2" charset="-79"/>
                <a:sym typeface="Old Standard TT"/>
              </a:rPr>
              <a:t>community building platform with </a:t>
            </a:r>
            <a:r>
              <a:rPr lang="en-US" sz="3600" b="1" dirty="0">
                <a:solidFill>
                  <a:schemeClr val="dk1"/>
                </a:solidFill>
                <a:effectLst/>
                <a:latin typeface="Corbel" panose="020B0503020204020204" pitchFamily="34" charset="0"/>
                <a:ea typeface="Old Standard TT"/>
                <a:cs typeface="Big Caslon Medium" panose="02000603090000020003" pitchFamily="2" charset="-79"/>
                <a:sym typeface="Old Standard TT"/>
              </a:rPr>
              <a:t>Analytics4</a:t>
            </a:r>
            <a:r>
              <a:rPr lang="en-US" sz="3600" dirty="0">
                <a:solidFill>
                  <a:schemeClr val="dk1"/>
                </a:solidFill>
                <a:effectLst/>
                <a:latin typeface="Corbel" panose="020B0503020204020204" pitchFamily="34" charset="0"/>
                <a:ea typeface="Old Standard TT"/>
                <a:cs typeface="Big Caslon Medium" panose="02000603090000020003" pitchFamily="2" charset="-79"/>
                <a:sym typeface="Old Standard TT"/>
              </a:rPr>
              <a:t> and </a:t>
            </a:r>
            <a:r>
              <a:rPr lang="en-US" sz="3600" b="1" dirty="0">
                <a:solidFill>
                  <a:schemeClr val="dk1"/>
                </a:solidFill>
                <a:effectLst/>
                <a:latin typeface="Corbel" panose="020B0503020204020204" pitchFamily="34" charset="0"/>
                <a:ea typeface="Old Standard TT"/>
                <a:cs typeface="Big Caslon Medium" panose="02000603090000020003" pitchFamily="2" charset="-79"/>
                <a:sym typeface="Old Standard TT"/>
              </a:rPr>
              <a:t>UpTogether</a:t>
            </a:r>
            <a:r>
              <a:rPr lang="en-US" sz="3600" dirty="0">
                <a:solidFill>
                  <a:schemeClr val="dk1"/>
                </a:solidFill>
                <a:effectLst/>
                <a:latin typeface="Corbel" panose="020B0503020204020204" pitchFamily="34" charset="0"/>
                <a:ea typeface="Old Standard TT"/>
                <a:cs typeface="Big Caslon Medium" panose="02000603090000020003" pitchFamily="2" charset="-79"/>
                <a:sym typeface="Old Standard TT"/>
              </a:rPr>
              <a:t>. “The first group of Boston families, who joined in 2010, saw median income jump 16 percent in two years. Half of those who started out below the poverty line crossed it.” WBUR News</a:t>
            </a:r>
          </a:p>
          <a:p>
            <a:r>
              <a:rPr lang="en-US" sz="3600" b="1" dirty="0">
                <a:effectLst/>
                <a:latin typeface="Corbel" panose="020B0503020204020204" pitchFamily="34" charset="0"/>
                <a:cs typeface="Big Caslon Medium" panose="02000603090000020003" pitchFamily="2" charset="-79"/>
              </a:rPr>
              <a:t> </a:t>
            </a:r>
          </a:p>
          <a:p>
            <a:r>
              <a:rPr lang="en-US" sz="3600" b="1" dirty="0">
                <a:effectLst/>
                <a:latin typeface="Corbel" panose="020B0503020204020204" pitchFamily="34" charset="0"/>
                <a:cs typeface="Big Caslon Medium" panose="02000603090000020003" pitchFamily="2" charset="-79"/>
              </a:rPr>
              <a:t>West Coast/Midwest Region</a:t>
            </a:r>
          </a:p>
          <a:p>
            <a:r>
              <a:rPr lang="en-US" sz="3600" b="1" i="1" dirty="0">
                <a:effectLst/>
                <a:latin typeface="Corbel" panose="020B0503020204020204" pitchFamily="34" charset="0"/>
                <a:cs typeface="Big Caslon Medium" panose="02000603090000020003" pitchFamily="2" charset="-79"/>
              </a:rPr>
              <a:t>Midwest City, OK Action Plan: </a:t>
            </a:r>
            <a:r>
              <a:rPr lang="en-US" sz="3600" dirty="0">
                <a:effectLst/>
                <a:latin typeface="Corbel" panose="020B0503020204020204" pitchFamily="34" charset="0"/>
                <a:cs typeface="Big Caslon Medium" panose="02000603090000020003" pitchFamily="2" charset="-79"/>
              </a:rPr>
              <a:t>follows a citizen participation plan that encourages </a:t>
            </a:r>
            <a:r>
              <a:rPr lang="en-US" sz="3600" b="1" dirty="0">
                <a:effectLst/>
                <a:latin typeface="Corbel" panose="020B0503020204020204" pitchFamily="34" charset="0"/>
                <a:cs typeface="Big Caslon Medium" panose="02000603090000020003" pitchFamily="2" charset="-79"/>
              </a:rPr>
              <a:t>citizen involvement in the planning process </a:t>
            </a:r>
            <a:r>
              <a:rPr lang="en-US" sz="3600" dirty="0">
                <a:effectLst/>
                <a:latin typeface="Corbel" panose="020B0503020204020204" pitchFamily="34" charset="0"/>
                <a:cs typeface="Big Caslon Medium" panose="02000603090000020003" pitchFamily="2" charset="-79"/>
              </a:rPr>
              <a:t>that develops and provides activities that reflect the needs of citizens. This is done with a Citizens’ Advisory Committee on Housing and Community Development. </a:t>
            </a:r>
          </a:p>
          <a:p>
            <a:r>
              <a:rPr lang="en-US" sz="3600" dirty="0">
                <a:effectLst/>
                <a:latin typeface="Corbel" panose="020B0503020204020204" pitchFamily="34" charset="0"/>
                <a:cs typeface="Big Caslon Medium" panose="02000603090000020003" pitchFamily="2" charset="-79"/>
              </a:rPr>
              <a:t/>
            </a:r>
            <a:br>
              <a:rPr lang="en-US" sz="3600" dirty="0">
                <a:effectLst/>
                <a:latin typeface="Corbel" panose="020B0503020204020204" pitchFamily="34" charset="0"/>
                <a:cs typeface="Big Caslon Medium" panose="02000603090000020003" pitchFamily="2" charset="-79"/>
              </a:rPr>
            </a:br>
            <a:r>
              <a:rPr lang="en-US" sz="3600" b="1" dirty="0">
                <a:effectLst/>
                <a:latin typeface="Corbel" panose="020B0503020204020204" pitchFamily="34" charset="0"/>
                <a:cs typeface="Big Caslon Medium" panose="02000603090000020003" pitchFamily="2" charset="-79"/>
              </a:rPr>
              <a:t>Southern Region</a:t>
            </a:r>
          </a:p>
          <a:p>
            <a:r>
              <a:rPr lang="en-US" sz="3600" b="1" i="1" dirty="0">
                <a:effectLst/>
                <a:latin typeface="Corbel" panose="020B0503020204020204" pitchFamily="34" charset="0"/>
                <a:cs typeface="Big Caslon Medium" panose="02000603090000020003" pitchFamily="2" charset="-79"/>
              </a:rPr>
              <a:t>Georgia Budget and Policy Institute Series. </a:t>
            </a:r>
            <a:r>
              <a:rPr lang="en-US" sz="3600" dirty="0">
                <a:effectLst/>
                <a:latin typeface="Corbel" panose="020B0503020204020204" pitchFamily="34" charset="0"/>
                <a:cs typeface="Big Caslon Medium" panose="02000603090000020003" pitchFamily="2" charset="-79"/>
              </a:rPr>
              <a:t>Implemented a </a:t>
            </a:r>
            <a:r>
              <a:rPr lang="en-US" sz="3600" b="1" dirty="0">
                <a:effectLst/>
                <a:latin typeface="Corbel" panose="020B0503020204020204" pitchFamily="34" charset="0"/>
                <a:cs typeface="Big Caslon Medium" panose="02000603090000020003" pitchFamily="2" charset="-79"/>
              </a:rPr>
              <a:t>Temporary Assistance for Needy Families</a:t>
            </a:r>
            <a:r>
              <a:rPr lang="en-US" sz="3600" dirty="0">
                <a:effectLst/>
                <a:latin typeface="Corbel" panose="020B0503020204020204" pitchFamily="34" charset="0"/>
                <a:cs typeface="Big Caslon Medium" panose="02000603090000020003" pitchFamily="2" charset="-79"/>
              </a:rPr>
              <a:t> (TANF) and MOE-funded programs that move a number of </a:t>
            </a:r>
            <a:r>
              <a:rPr lang="en-US" sz="3600" b="1" dirty="0">
                <a:effectLst/>
                <a:latin typeface="Corbel" panose="020B0503020204020204" pitchFamily="34" charset="0"/>
                <a:cs typeface="Big Caslon Medium" panose="02000603090000020003" pitchFamily="2" charset="-79"/>
              </a:rPr>
              <a:t>Georgia families from poverty to self-sufficiency.</a:t>
            </a:r>
          </a:p>
          <a:p>
            <a:endParaRPr lang="en-US" sz="3600" b="1" dirty="0">
              <a:effectLst/>
              <a:latin typeface="Corbel" panose="020B0503020204020204" pitchFamily="34" charset="0"/>
              <a:cs typeface="Big Caslon Medium" panose="02000603090000020003" pitchFamily="2" charset="-79"/>
            </a:endParaRPr>
          </a:p>
          <a:p>
            <a:r>
              <a:rPr lang="en-US" sz="3600" b="1" dirty="0">
                <a:effectLst/>
                <a:latin typeface="Corbel" panose="020B0503020204020204" pitchFamily="34" charset="0"/>
                <a:cs typeface="Big Caslon Medium" panose="02000603090000020003" pitchFamily="2" charset="-79"/>
              </a:rPr>
              <a:t>European Region</a:t>
            </a:r>
            <a:endParaRPr lang="en-US" sz="3600" b="1" dirty="0">
              <a:latin typeface="Corbel" panose="020B0503020204020204" pitchFamily="34" charset="0"/>
              <a:cs typeface="Big Caslon Medium" panose="02000603090000020003" pitchFamily="2" charset="-79"/>
            </a:endParaRPr>
          </a:p>
          <a:p>
            <a:r>
              <a:rPr lang="en-US" sz="3600" b="1" i="1" dirty="0">
                <a:effectLst/>
                <a:latin typeface="Corbel" panose="020B0503020204020204" pitchFamily="34" charset="0"/>
                <a:cs typeface="Big Caslon Medium" panose="02000603090000020003" pitchFamily="2" charset="-79"/>
              </a:rPr>
              <a:t>COPE Germany</a:t>
            </a:r>
            <a:r>
              <a:rPr lang="en-US" sz="3600" b="1" dirty="0">
                <a:effectLst/>
                <a:latin typeface="Corbel" panose="020B0503020204020204" pitchFamily="34" charset="0"/>
                <a:cs typeface="Big Caslon Medium" panose="02000603090000020003" pitchFamily="2" charset="-79"/>
              </a:rPr>
              <a:t>, </a:t>
            </a:r>
            <a:r>
              <a:rPr lang="en-US" sz="3600" b="1" i="1" dirty="0">
                <a:effectLst/>
                <a:latin typeface="Corbel" panose="020B0503020204020204" pitchFamily="34" charset="0"/>
                <a:cs typeface="Big Caslon Medium" panose="02000603090000020003" pitchFamily="2" charset="-79"/>
              </a:rPr>
              <a:t>2020 Europe</a:t>
            </a:r>
            <a:r>
              <a:rPr lang="en-US" sz="3600" b="1" dirty="0">
                <a:effectLst/>
                <a:latin typeface="Corbel" panose="020B0503020204020204" pitchFamily="34" charset="0"/>
                <a:cs typeface="Big Caslon Medium" panose="02000603090000020003" pitchFamily="2" charset="-79"/>
              </a:rPr>
              <a:t>, and </a:t>
            </a:r>
            <a:r>
              <a:rPr lang="en-US" sz="3600" b="1" i="1" dirty="0">
                <a:effectLst/>
                <a:latin typeface="Corbel" panose="020B0503020204020204" pitchFamily="34" charset="0"/>
                <a:cs typeface="Big Caslon Medium" panose="02000603090000020003" pitchFamily="2" charset="-79"/>
              </a:rPr>
              <a:t>The European Mental Health Action Plan 2013-2020</a:t>
            </a:r>
            <a:r>
              <a:rPr lang="en-US" sz="3600" dirty="0">
                <a:effectLst/>
                <a:latin typeface="Corbel" panose="020B0503020204020204" pitchFamily="34" charset="0"/>
                <a:cs typeface="Big Caslon Medium" panose="02000603090000020003" pitchFamily="2" charset="-79"/>
              </a:rPr>
              <a:t>.  The later, concludes that education at an early age about mental health and service providers available is the best policy to combat the rising number of vulnerable and at-risk individuals.  </a:t>
            </a:r>
            <a:endParaRPr lang="en-US" dirty="0">
              <a:effectLst/>
              <a:latin typeface="Corbel" panose="020B0503020204020204" pitchFamily="34" charset="0"/>
              <a:cs typeface="Big Caslon Medium" panose="02000603090000020003" pitchFamily="2" charset="-79"/>
            </a:endParaRPr>
          </a:p>
          <a:p>
            <a:endParaRPr lang="en-US" sz="3600" b="1" dirty="0">
              <a:effectLst/>
              <a:latin typeface="Corbel" panose="020B0503020204020204" pitchFamily="34" charset="0"/>
              <a:cs typeface="Big Caslon Medium" panose="02000603090000020003" pitchFamily="2" charset="-79"/>
            </a:endParaRPr>
          </a:p>
          <a:p>
            <a:r>
              <a:rPr lang="en-US" sz="3600" b="1" dirty="0">
                <a:effectLst/>
                <a:latin typeface="Corbel" panose="020B0503020204020204" pitchFamily="34" charset="0"/>
                <a:cs typeface="Big Caslon Medium" panose="02000603090000020003" pitchFamily="2" charset="-79"/>
              </a:rPr>
              <a:t>Finger Lakes Region</a:t>
            </a:r>
          </a:p>
          <a:p>
            <a:r>
              <a:rPr lang="en-US" sz="3600" b="1" i="1" dirty="0">
                <a:effectLst/>
                <a:latin typeface="Corbel" panose="020B0503020204020204" pitchFamily="34" charset="0"/>
                <a:cs typeface="Big Caslon Medium" panose="02000603090000020003" pitchFamily="2" charset="-79"/>
              </a:rPr>
              <a:t>Consortium on Trauma, Illness, and Grief in Schools </a:t>
            </a:r>
            <a:r>
              <a:rPr lang="en-US" sz="3600" i="1" dirty="0">
                <a:effectLst/>
                <a:latin typeface="Corbel" panose="020B0503020204020204" pitchFamily="34" charset="0"/>
                <a:cs typeface="Big Caslon Medium" panose="02000603090000020003" pitchFamily="2" charset="-79"/>
              </a:rPr>
              <a:t>(TIG)</a:t>
            </a:r>
            <a:r>
              <a:rPr lang="en-US" sz="3600" dirty="0">
                <a:effectLst/>
                <a:latin typeface="Corbel" panose="020B0503020204020204" pitchFamily="34" charset="0"/>
                <a:cs typeface="Big Caslon Medium" panose="02000603090000020003" pitchFamily="2" charset="-79"/>
              </a:rPr>
              <a:t>. Trauma Informed Care: </a:t>
            </a:r>
            <a:r>
              <a:rPr lang="en-US" sz="3600" b="1" i="1" dirty="0">
                <a:effectLst/>
                <a:latin typeface="Corbel" panose="020B0503020204020204" pitchFamily="34" charset="0"/>
                <a:cs typeface="Big Caslon Medium" panose="02000603090000020003" pitchFamily="2" charset="-79"/>
              </a:rPr>
              <a:t>Organizational Self-Assessment Tool</a:t>
            </a:r>
            <a:r>
              <a:rPr lang="en-US" sz="3600" i="1" dirty="0">
                <a:effectLst/>
                <a:latin typeface="Corbel" panose="020B0503020204020204" pitchFamily="34" charset="0"/>
                <a:cs typeface="Big Caslon Medium" panose="02000603090000020003" pitchFamily="2" charset="-79"/>
              </a:rPr>
              <a:t> (TIC-OSAT)</a:t>
            </a:r>
            <a:r>
              <a:rPr lang="en-US" sz="3600" dirty="0">
                <a:effectLst/>
                <a:latin typeface="Corbel" panose="020B0503020204020204" pitchFamily="34" charset="0"/>
                <a:cs typeface="Big Caslon Medium" panose="02000603090000020003" pitchFamily="2" charset="-79"/>
              </a:rPr>
              <a:t>.</a:t>
            </a:r>
            <a:endParaRPr lang="en-US" sz="3600" b="1" i="1" dirty="0">
              <a:effectLst/>
              <a:latin typeface="Corbel" panose="020B0503020204020204" pitchFamily="34" charset="0"/>
              <a:cs typeface="Big Caslon Medium" panose="02000603090000020003" pitchFamily="2" charset="-79"/>
            </a:endParaRPr>
          </a:p>
        </p:txBody>
      </p:sp>
      <p:sp>
        <p:nvSpPr>
          <p:cNvPr id="2209" name="Text Box 161"/>
          <p:cNvSpPr txBox="1">
            <a:spLocks noChangeArrowheads="1"/>
          </p:cNvSpPr>
          <p:nvPr/>
        </p:nvSpPr>
        <p:spPr bwMode="auto">
          <a:xfrm>
            <a:off x="914399" y="14106321"/>
            <a:ext cx="11007725" cy="7959102"/>
          </a:xfrm>
          <a:prstGeom prst="rect">
            <a:avLst/>
          </a:prstGeom>
          <a:solidFill>
            <a:schemeClr val="bg1"/>
          </a:solidFill>
          <a:ln w="57150" cmpd="thinThick">
            <a:solidFill>
              <a:schemeClr val="tx1"/>
            </a:solidFill>
            <a:miter lim="800000"/>
            <a:headEnd/>
            <a:tailEnd/>
          </a:ln>
          <a:effectLst/>
        </p:spPr>
        <p:txBody>
          <a:bodyPr wrap="square" lIns="228600" tIns="100584" rIns="228600" bIns="100584">
            <a:spAutoFit/>
          </a:bodyPr>
          <a:lstStyle/>
          <a:p>
            <a:r>
              <a:rPr lang="en-US" sz="3600" dirty="0">
                <a:effectLst/>
                <a:latin typeface="Corbel" panose="020B0503020204020204" pitchFamily="34" charset="0"/>
                <a:cs typeface="Arial" panose="020B0604020202020204" pitchFamily="34" charset="0"/>
              </a:rPr>
              <a:t>To </a:t>
            </a:r>
            <a:r>
              <a:rPr lang="en-US" sz="3600" b="1" dirty="0">
                <a:effectLst/>
                <a:latin typeface="Corbel" panose="020B0503020204020204" pitchFamily="34" charset="0"/>
                <a:cs typeface="Arial" panose="020B0604020202020204" pitchFamily="34" charset="0"/>
              </a:rPr>
              <a:t>assess other poverty amelioration strategies </a:t>
            </a:r>
            <a:r>
              <a:rPr lang="en-US" sz="3600" dirty="0">
                <a:effectLst/>
                <a:latin typeface="Corbel" panose="020B0503020204020204" pitchFamily="34" charset="0"/>
                <a:cs typeface="Arial" panose="020B0604020202020204" pitchFamily="34" charset="0"/>
              </a:rPr>
              <a:t>and see if they would be </a:t>
            </a:r>
            <a:r>
              <a:rPr lang="en-US" sz="3600" b="1" dirty="0">
                <a:effectLst/>
                <a:latin typeface="Corbel" panose="020B0503020204020204" pitchFamily="34" charset="0"/>
                <a:cs typeface="Arial" panose="020B0604020202020204" pitchFamily="34" charset="0"/>
              </a:rPr>
              <a:t>feasible for implementation in the City of Geneva</a:t>
            </a:r>
            <a:r>
              <a:rPr lang="en-US" sz="3600" dirty="0">
                <a:effectLst/>
                <a:latin typeface="Corbel" panose="020B0503020204020204" pitchFamily="34" charset="0"/>
                <a:cs typeface="Arial" panose="020B0604020202020204" pitchFamily="34" charset="0"/>
              </a:rPr>
              <a:t>. Our research sought to answer the following questions:</a:t>
            </a:r>
          </a:p>
          <a:p>
            <a:r>
              <a:rPr lang="en-US" sz="3600" dirty="0">
                <a:effectLst/>
                <a:latin typeface="Corbel" panose="020B0503020204020204" pitchFamily="34" charset="0"/>
                <a:cs typeface="Arial" panose="020B0604020202020204" pitchFamily="34" charset="0"/>
              </a:rPr>
              <a:t>1. What strategies are being used in other communities?</a:t>
            </a:r>
          </a:p>
          <a:p>
            <a:r>
              <a:rPr lang="en-US" sz="3600" dirty="0">
                <a:effectLst/>
                <a:latin typeface="Corbel" panose="020B0503020204020204" pitchFamily="34" charset="0"/>
                <a:cs typeface="Arial" panose="020B0604020202020204" pitchFamily="34" charset="0"/>
              </a:rPr>
              <a:t>	a. Collective Impact Model</a:t>
            </a:r>
          </a:p>
          <a:p>
            <a:r>
              <a:rPr lang="en-US" sz="3600" dirty="0">
                <a:effectLst/>
                <a:latin typeface="Corbel" panose="020B0503020204020204" pitchFamily="34" charset="0"/>
                <a:cs typeface="Arial" panose="020B0604020202020204" pitchFamily="34" charset="0"/>
              </a:rPr>
              <a:t>	b. Trauma Informed Care</a:t>
            </a:r>
          </a:p>
          <a:p>
            <a:r>
              <a:rPr lang="en-US" sz="3600" dirty="0">
                <a:effectLst/>
                <a:latin typeface="Corbel" panose="020B0503020204020204" pitchFamily="34" charset="0"/>
                <a:cs typeface="Arial" panose="020B0604020202020204" pitchFamily="34" charset="0"/>
              </a:rPr>
              <a:t>2. What makes these programs successful in their communities?</a:t>
            </a:r>
          </a:p>
          <a:p>
            <a:r>
              <a:rPr lang="en-US" sz="3600" dirty="0">
                <a:effectLst/>
                <a:latin typeface="Corbel" panose="020B0503020204020204" pitchFamily="34" charset="0"/>
                <a:cs typeface="Arial" panose="020B0604020202020204" pitchFamily="34" charset="0"/>
              </a:rPr>
              <a:t>3. Would these programs be successful in the City of Geneva?</a:t>
            </a:r>
          </a:p>
          <a:p>
            <a:r>
              <a:rPr lang="en-US" sz="3600" dirty="0">
                <a:effectLst/>
                <a:latin typeface="Corbel" panose="020B0503020204020204" pitchFamily="34" charset="0"/>
                <a:cs typeface="Arial" panose="020B0604020202020204" pitchFamily="34" charset="0"/>
              </a:rPr>
              <a:t>4. How can various service providers, such as Social Services, Catholic Charities, the Salvation Army, etc., be part of the strategy?</a:t>
            </a:r>
          </a:p>
        </p:txBody>
      </p:sp>
      <p:sp>
        <p:nvSpPr>
          <p:cNvPr id="2210" name="Text Box 162"/>
          <p:cNvSpPr txBox="1">
            <a:spLocks noChangeArrowheads="1"/>
          </p:cNvSpPr>
          <p:nvPr/>
        </p:nvSpPr>
        <p:spPr bwMode="auto">
          <a:xfrm>
            <a:off x="914399" y="5106204"/>
            <a:ext cx="11007725" cy="923330"/>
          </a:xfrm>
          <a:prstGeom prst="rect">
            <a:avLst/>
          </a:prstGeom>
          <a:solidFill>
            <a:srgbClr val="5DBFCB"/>
          </a:solidFill>
          <a:ln w="9525">
            <a:solidFill>
              <a:srgbClr val="2BABB9"/>
            </a:solidFill>
            <a:miter lim="800000"/>
            <a:headEnd/>
            <a:tailEnd/>
          </a:ln>
          <a:effectLst/>
        </p:spPr>
        <p:txBody>
          <a:bodyPr wrap="square">
            <a:spAutoFit/>
          </a:bodyPr>
          <a:lstStyle/>
          <a:p>
            <a:pPr algn="ctr"/>
            <a:r>
              <a:rPr lang="en-US" sz="5400" b="1" dirty="0">
                <a:solidFill>
                  <a:schemeClr val="bg1"/>
                </a:solidFill>
                <a:effectLst/>
                <a:latin typeface="Corbel" panose="020B0503020204020204" pitchFamily="34" charset="0"/>
                <a:cs typeface="Arial" panose="020B0604020202020204" pitchFamily="34" charset="0"/>
              </a:rPr>
              <a:t>Project Proposal </a:t>
            </a:r>
          </a:p>
        </p:txBody>
      </p:sp>
      <p:sp>
        <p:nvSpPr>
          <p:cNvPr id="2211" name="Text Box 163"/>
          <p:cNvSpPr txBox="1">
            <a:spLocks noChangeArrowheads="1"/>
          </p:cNvSpPr>
          <p:nvPr/>
        </p:nvSpPr>
        <p:spPr bwMode="auto">
          <a:xfrm>
            <a:off x="840423" y="12997484"/>
            <a:ext cx="11081702" cy="923330"/>
          </a:xfrm>
          <a:prstGeom prst="rect">
            <a:avLst/>
          </a:prstGeom>
          <a:solidFill>
            <a:srgbClr val="5DBFCB"/>
          </a:solidFill>
          <a:ln w="9525">
            <a:solidFill>
              <a:schemeClr val="tx1"/>
            </a:solidFill>
            <a:miter lim="800000"/>
            <a:headEnd/>
            <a:tailEnd/>
          </a:ln>
          <a:effectLst/>
        </p:spPr>
        <p:txBody>
          <a:bodyPr wrap="square">
            <a:spAutoFit/>
          </a:bodyPr>
          <a:lstStyle/>
          <a:p>
            <a:pPr algn="ctr"/>
            <a:r>
              <a:rPr lang="en-US" sz="5400" b="1" dirty="0">
                <a:solidFill>
                  <a:schemeClr val="bg1"/>
                </a:solidFill>
                <a:effectLst/>
                <a:latin typeface="Corbel" panose="020B0503020204020204" pitchFamily="34" charset="0"/>
                <a:cs typeface="Arial" panose="020B0604020202020204" pitchFamily="34" charset="0"/>
              </a:rPr>
              <a:t>Main Objectives</a:t>
            </a:r>
          </a:p>
        </p:txBody>
      </p:sp>
      <p:sp>
        <p:nvSpPr>
          <p:cNvPr id="2212" name="Text Box 164"/>
          <p:cNvSpPr txBox="1">
            <a:spLocks noChangeArrowheads="1"/>
          </p:cNvSpPr>
          <p:nvPr/>
        </p:nvSpPr>
        <p:spPr bwMode="auto">
          <a:xfrm>
            <a:off x="13456920" y="5105428"/>
            <a:ext cx="15849600" cy="923330"/>
          </a:xfrm>
          <a:prstGeom prst="rect">
            <a:avLst/>
          </a:prstGeom>
          <a:solidFill>
            <a:srgbClr val="5DBFCB"/>
          </a:solidFill>
          <a:ln w="9525">
            <a:solidFill>
              <a:schemeClr val="tx1"/>
            </a:solidFill>
            <a:miter lim="800000"/>
            <a:headEnd/>
            <a:tailEnd/>
          </a:ln>
          <a:effectLst/>
        </p:spPr>
        <p:txBody>
          <a:bodyPr wrap="square">
            <a:spAutoFit/>
          </a:bodyPr>
          <a:lstStyle/>
          <a:p>
            <a:pPr algn="ctr"/>
            <a:r>
              <a:rPr lang="en-US" sz="5400" b="1" dirty="0">
                <a:solidFill>
                  <a:schemeClr val="bg1"/>
                </a:solidFill>
                <a:effectLst/>
                <a:latin typeface="Corbel" panose="020B0503020204020204" pitchFamily="34" charset="0"/>
                <a:cs typeface="Arial" panose="020B0604020202020204" pitchFamily="34" charset="0"/>
              </a:rPr>
              <a:t>Research</a:t>
            </a:r>
          </a:p>
        </p:txBody>
      </p:sp>
      <p:sp>
        <p:nvSpPr>
          <p:cNvPr id="2213" name="Text Box 165"/>
          <p:cNvSpPr txBox="1">
            <a:spLocks noChangeArrowheads="1"/>
          </p:cNvSpPr>
          <p:nvPr/>
        </p:nvSpPr>
        <p:spPr bwMode="auto">
          <a:xfrm>
            <a:off x="30556200" y="5105428"/>
            <a:ext cx="12130088" cy="923330"/>
          </a:xfrm>
          <a:prstGeom prst="rect">
            <a:avLst/>
          </a:prstGeom>
          <a:solidFill>
            <a:srgbClr val="5DBFCB"/>
          </a:solidFill>
          <a:ln w="9525">
            <a:solidFill>
              <a:schemeClr val="tx1"/>
            </a:solidFill>
            <a:miter lim="800000"/>
            <a:headEnd/>
            <a:tailEnd/>
          </a:ln>
          <a:effectLst/>
        </p:spPr>
        <p:txBody>
          <a:bodyPr wrap="square">
            <a:spAutoFit/>
          </a:bodyPr>
          <a:lstStyle/>
          <a:p>
            <a:pPr algn="ctr"/>
            <a:r>
              <a:rPr lang="en-US" sz="5400" b="1" dirty="0">
                <a:solidFill>
                  <a:schemeClr val="bg1"/>
                </a:solidFill>
                <a:effectLst/>
                <a:latin typeface="Corbel" panose="020B0503020204020204" pitchFamily="34" charset="0"/>
                <a:cs typeface="Arial" panose="020B0604020202020204" pitchFamily="34" charset="0"/>
              </a:rPr>
              <a:t>Survey Results</a:t>
            </a:r>
          </a:p>
        </p:txBody>
      </p:sp>
      <p:sp>
        <p:nvSpPr>
          <p:cNvPr id="2214" name="Text Box 166"/>
          <p:cNvSpPr txBox="1">
            <a:spLocks noChangeArrowheads="1"/>
          </p:cNvSpPr>
          <p:nvPr/>
        </p:nvSpPr>
        <p:spPr bwMode="auto">
          <a:xfrm>
            <a:off x="30516857" y="15579123"/>
            <a:ext cx="12011526" cy="1107996"/>
          </a:xfrm>
          <a:prstGeom prst="rect">
            <a:avLst/>
          </a:prstGeom>
          <a:solidFill>
            <a:srgbClr val="5DBFCB"/>
          </a:solidFill>
          <a:ln w="9525">
            <a:solidFill>
              <a:schemeClr val="tx1"/>
            </a:solidFill>
            <a:miter lim="800000"/>
            <a:headEnd/>
            <a:tailEnd/>
          </a:ln>
          <a:effectLst/>
        </p:spPr>
        <p:txBody>
          <a:bodyPr wrap="square">
            <a:spAutoFit/>
          </a:bodyPr>
          <a:lstStyle/>
          <a:p>
            <a:pPr algn="ctr"/>
            <a:r>
              <a:rPr lang="en-US" sz="6600" b="1" dirty="0">
                <a:solidFill>
                  <a:schemeClr val="bg1"/>
                </a:solidFill>
                <a:effectLst/>
                <a:latin typeface="Corbel" panose="020B0503020204020204" pitchFamily="34" charset="0"/>
                <a:cs typeface="Arial" panose="020B0604020202020204" pitchFamily="34" charset="0"/>
              </a:rPr>
              <a:t>Recommendation</a:t>
            </a:r>
            <a:r>
              <a:rPr lang="en-US" sz="4800" b="1" dirty="0">
                <a:solidFill>
                  <a:schemeClr val="bg1"/>
                </a:solidFill>
                <a:effectLst/>
                <a:latin typeface="Corbel" panose="020B0503020204020204" pitchFamily="34" charset="0"/>
              </a:rPr>
              <a:t> </a:t>
            </a:r>
            <a:endParaRPr lang="en-US" sz="3600" b="1" dirty="0">
              <a:solidFill>
                <a:schemeClr val="bg1"/>
              </a:solidFill>
              <a:effectLst/>
              <a:latin typeface="Corbel" panose="020B0503020204020204" pitchFamily="34" charset="0"/>
            </a:endParaRPr>
          </a:p>
        </p:txBody>
      </p:sp>
      <p:sp>
        <p:nvSpPr>
          <p:cNvPr id="2215" name="Text Box 167"/>
          <p:cNvSpPr txBox="1">
            <a:spLocks noChangeArrowheads="1"/>
          </p:cNvSpPr>
          <p:nvPr/>
        </p:nvSpPr>
        <p:spPr bwMode="auto">
          <a:xfrm>
            <a:off x="30581943" y="25677408"/>
            <a:ext cx="12039600" cy="1015663"/>
          </a:xfrm>
          <a:prstGeom prst="rect">
            <a:avLst/>
          </a:prstGeom>
          <a:solidFill>
            <a:srgbClr val="5DBFCB"/>
          </a:solidFill>
          <a:ln w="9525">
            <a:solidFill>
              <a:schemeClr val="tx1"/>
            </a:solidFill>
            <a:miter lim="800000"/>
            <a:headEnd/>
            <a:tailEnd/>
          </a:ln>
          <a:effectLst/>
        </p:spPr>
        <p:txBody>
          <a:bodyPr wrap="square">
            <a:spAutoFit/>
          </a:bodyPr>
          <a:lstStyle/>
          <a:p>
            <a:pPr algn="ctr"/>
            <a:r>
              <a:rPr lang="en-US" sz="6000" b="1" dirty="0">
                <a:solidFill>
                  <a:schemeClr val="bg1"/>
                </a:solidFill>
                <a:effectLst/>
                <a:latin typeface="Corbel" panose="020B0503020204020204" pitchFamily="34" charset="0"/>
              </a:rPr>
              <a:t>Bibliography</a:t>
            </a:r>
          </a:p>
        </p:txBody>
      </p:sp>
      <p:pic>
        <p:nvPicPr>
          <p:cNvPr id="3" name="Picture 2">
            <a:extLst>
              <a:ext uri="{FF2B5EF4-FFF2-40B4-BE49-F238E27FC236}">
                <a16:creationId xmlns:a16="http://schemas.microsoft.com/office/drawing/2014/main" xmlns="" id="{1BC49850-ACF2-3643-949E-230C1993E5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33763" y="22443480"/>
            <a:ext cx="5745149" cy="8338072"/>
          </a:xfrm>
          <a:prstGeom prst="rect">
            <a:avLst/>
          </a:prstGeom>
        </p:spPr>
      </p:pic>
      <p:pic>
        <p:nvPicPr>
          <p:cNvPr id="25" name="Shape 98">
            <a:extLst>
              <a:ext uri="{FF2B5EF4-FFF2-40B4-BE49-F238E27FC236}">
                <a16:creationId xmlns:a16="http://schemas.microsoft.com/office/drawing/2014/main" xmlns="" id="{03B6B52B-50C4-4544-B2CE-32646338E0C0}"/>
              </a:ext>
            </a:extLst>
          </p:cNvPr>
          <p:cNvPicPr preferRelativeResize="0"/>
          <p:nvPr/>
        </p:nvPicPr>
        <p:blipFill>
          <a:blip r:embed="rId4">
            <a:alphaModFix/>
          </a:blip>
          <a:stretch>
            <a:fillRect/>
          </a:stretch>
        </p:blipFill>
        <p:spPr>
          <a:xfrm>
            <a:off x="38481000" y="937305"/>
            <a:ext cx="3657600" cy="3518689"/>
          </a:xfrm>
          <a:prstGeom prst="rect">
            <a:avLst/>
          </a:prstGeom>
          <a:noFill/>
          <a:ln>
            <a:noFill/>
          </a:ln>
        </p:spPr>
      </p:pic>
      <p:pic>
        <p:nvPicPr>
          <p:cNvPr id="4" name="Picture 3">
            <a:extLst>
              <a:ext uri="{FF2B5EF4-FFF2-40B4-BE49-F238E27FC236}">
                <a16:creationId xmlns:a16="http://schemas.microsoft.com/office/drawing/2014/main" xmlns="" id="{27D18EDE-7704-3843-8E53-6183A900F8C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9673" y="22416861"/>
            <a:ext cx="5811018" cy="4645577"/>
          </a:xfrm>
          <a:prstGeom prst="rect">
            <a:avLst/>
          </a:prstGeom>
        </p:spPr>
      </p:pic>
      <p:pic>
        <p:nvPicPr>
          <p:cNvPr id="29" name="Shape 128">
            <a:extLst>
              <a:ext uri="{FF2B5EF4-FFF2-40B4-BE49-F238E27FC236}">
                <a16:creationId xmlns:a16="http://schemas.microsoft.com/office/drawing/2014/main" xmlns="" id="{441123DE-3573-7048-B54D-BA13D7C9907E}"/>
              </a:ext>
            </a:extLst>
          </p:cNvPr>
          <p:cNvPicPr preferRelativeResize="0"/>
          <p:nvPr/>
        </p:nvPicPr>
        <p:blipFill>
          <a:blip r:embed="rId6">
            <a:alphaModFix/>
          </a:blip>
          <a:stretch>
            <a:fillRect/>
          </a:stretch>
        </p:blipFill>
        <p:spPr>
          <a:xfrm>
            <a:off x="645860" y="27924662"/>
            <a:ext cx="5811018" cy="2855985"/>
          </a:xfrm>
          <a:prstGeom prst="rect">
            <a:avLst/>
          </a:prstGeom>
          <a:noFill/>
          <a:ln>
            <a:noFill/>
          </a:ln>
        </p:spPr>
      </p:pic>
      <p:pic>
        <p:nvPicPr>
          <p:cNvPr id="30" name="Shape 98">
            <a:extLst>
              <a:ext uri="{FF2B5EF4-FFF2-40B4-BE49-F238E27FC236}">
                <a16:creationId xmlns:a16="http://schemas.microsoft.com/office/drawing/2014/main" xmlns="" id="{C5D03490-9960-40E4-B130-FE7BBD0849E3}"/>
              </a:ext>
            </a:extLst>
          </p:cNvPr>
          <p:cNvPicPr preferRelativeResize="0"/>
          <p:nvPr/>
        </p:nvPicPr>
        <p:blipFill>
          <a:blip r:embed="rId4">
            <a:alphaModFix/>
          </a:blip>
          <a:stretch>
            <a:fillRect/>
          </a:stretch>
        </p:blipFill>
        <p:spPr>
          <a:xfrm>
            <a:off x="1633918" y="746002"/>
            <a:ext cx="3535499" cy="3496533"/>
          </a:xfrm>
          <a:prstGeom prst="rect">
            <a:avLst/>
          </a:prstGeom>
          <a:noFill/>
          <a:ln>
            <a:noFill/>
          </a:ln>
        </p:spPr>
      </p:pic>
      <p:sp>
        <p:nvSpPr>
          <p:cNvPr id="33" name="Text Box 161">
            <a:extLst>
              <a:ext uri="{FF2B5EF4-FFF2-40B4-BE49-F238E27FC236}">
                <a16:creationId xmlns:a16="http://schemas.microsoft.com/office/drawing/2014/main" xmlns="" id="{A6123D77-A2EB-044F-9A04-AEB1534F6B34}"/>
              </a:ext>
            </a:extLst>
          </p:cNvPr>
          <p:cNvSpPr txBox="1">
            <a:spLocks noChangeArrowheads="1"/>
          </p:cNvSpPr>
          <p:nvPr/>
        </p:nvSpPr>
        <p:spPr bwMode="auto">
          <a:xfrm>
            <a:off x="13417617" y="28704573"/>
            <a:ext cx="15888903" cy="2076979"/>
          </a:xfrm>
          <a:prstGeom prst="rect">
            <a:avLst/>
          </a:prstGeom>
          <a:solidFill>
            <a:schemeClr val="bg1"/>
          </a:solidFill>
          <a:ln w="57150" cmpd="thinThick">
            <a:solidFill>
              <a:schemeClr val="tx1"/>
            </a:solidFill>
            <a:miter lim="800000"/>
            <a:headEnd/>
            <a:tailEnd/>
          </a:ln>
          <a:effectLst/>
        </p:spPr>
        <p:txBody>
          <a:bodyPr wrap="square" lIns="228600" tIns="100584" rIns="228600" bIns="100584">
            <a:spAutoFit/>
          </a:bodyPr>
          <a:lstStyle/>
          <a:p>
            <a:pPr lvl="0" algn="just">
              <a:lnSpc>
                <a:spcPct val="115000"/>
              </a:lnSpc>
              <a:spcBef>
                <a:spcPts val="0"/>
              </a:spcBef>
              <a:spcAft>
                <a:spcPts val="0"/>
              </a:spcAft>
            </a:pPr>
            <a:r>
              <a:rPr lang="en-US" sz="3600" dirty="0">
                <a:solidFill>
                  <a:schemeClr val="dk1"/>
                </a:solidFill>
                <a:effectLst/>
                <a:latin typeface="Corbel" panose="020B0503020204020204" pitchFamily="34" charset="0"/>
                <a:ea typeface="Old Standard TT"/>
                <a:cs typeface="Old Standard TT"/>
                <a:sym typeface="Old Standard TT"/>
              </a:rPr>
              <a:t>In 2014, Geneva had 12% of Ontario County’s population but was home to 25% of county residents living in poverty – more than twice the city’s proportionate share. </a:t>
            </a:r>
            <a:endParaRPr lang="en-US" sz="3600" dirty="0">
              <a:solidFill>
                <a:schemeClr val="dk1"/>
              </a:solidFill>
              <a:effectLst/>
              <a:latin typeface="Corbel" panose="020B0503020204020204" pitchFamily="34" charset="0"/>
              <a:ea typeface="Arial"/>
              <a:cs typeface="Arial"/>
              <a:sym typeface="Arial"/>
            </a:endParaRPr>
          </a:p>
        </p:txBody>
      </p:sp>
      <p:sp>
        <p:nvSpPr>
          <p:cNvPr id="34" name="Text Box 163">
            <a:extLst>
              <a:ext uri="{FF2B5EF4-FFF2-40B4-BE49-F238E27FC236}">
                <a16:creationId xmlns:a16="http://schemas.microsoft.com/office/drawing/2014/main" xmlns="" id="{4422A5E7-CA27-DB47-9E7C-46D2A0BCDB49}"/>
              </a:ext>
            </a:extLst>
          </p:cNvPr>
          <p:cNvSpPr txBox="1">
            <a:spLocks noChangeArrowheads="1"/>
          </p:cNvSpPr>
          <p:nvPr/>
        </p:nvSpPr>
        <p:spPr bwMode="auto">
          <a:xfrm>
            <a:off x="13485177" y="27113348"/>
            <a:ext cx="15821343" cy="923330"/>
          </a:xfrm>
          <a:prstGeom prst="rect">
            <a:avLst/>
          </a:prstGeom>
          <a:solidFill>
            <a:srgbClr val="5DBFCB"/>
          </a:solidFill>
          <a:ln w="9525">
            <a:solidFill>
              <a:schemeClr val="tx1"/>
            </a:solidFill>
            <a:miter lim="800000"/>
            <a:headEnd/>
            <a:tailEnd/>
          </a:ln>
          <a:effectLst/>
        </p:spPr>
        <p:txBody>
          <a:bodyPr wrap="square">
            <a:spAutoFit/>
          </a:bodyPr>
          <a:lstStyle/>
          <a:p>
            <a:pPr algn="ctr"/>
            <a:r>
              <a:rPr lang="en-US" sz="5400" b="1" dirty="0">
                <a:solidFill>
                  <a:schemeClr val="bg1"/>
                </a:solidFill>
                <a:effectLst/>
                <a:latin typeface="Corbel" panose="020B0503020204020204" pitchFamily="34" charset="0"/>
                <a:cs typeface="Arial" panose="020B0604020202020204" pitchFamily="34" charset="0"/>
              </a:rPr>
              <a:t>Comprehensive Plan</a:t>
            </a:r>
          </a:p>
        </p:txBody>
      </p:sp>
      <p:sp>
        <p:nvSpPr>
          <p:cNvPr id="23" name="Text Box 150">
            <a:extLst>
              <a:ext uri="{FF2B5EF4-FFF2-40B4-BE49-F238E27FC236}">
                <a16:creationId xmlns:a16="http://schemas.microsoft.com/office/drawing/2014/main" xmlns="" id="{DD70C24F-31A9-E042-BC0F-FBB6231B5BA9}"/>
              </a:ext>
            </a:extLst>
          </p:cNvPr>
          <p:cNvSpPr txBox="1">
            <a:spLocks noChangeArrowheads="1"/>
          </p:cNvSpPr>
          <p:nvPr/>
        </p:nvSpPr>
        <p:spPr bwMode="auto">
          <a:xfrm>
            <a:off x="30584274" y="17071961"/>
            <a:ext cx="12011526" cy="8082213"/>
          </a:xfrm>
          <a:prstGeom prst="rect">
            <a:avLst/>
          </a:prstGeom>
          <a:solidFill>
            <a:schemeClr val="bg1"/>
          </a:solidFill>
          <a:ln w="57150" cmpd="thinThick">
            <a:solidFill>
              <a:schemeClr val="tx1"/>
            </a:solidFill>
            <a:miter lim="800000"/>
            <a:headEnd/>
            <a:tailEnd/>
          </a:ln>
          <a:effectLst/>
        </p:spPr>
        <p:txBody>
          <a:bodyPr wrap="square" lIns="228600" tIns="100584" rIns="228600" bIns="100584" anchor="t">
            <a:spAutoFit/>
          </a:bodyPr>
          <a:lstStyle/>
          <a:p>
            <a:pPr defTabSz="2154238"/>
            <a:r>
              <a:rPr lang="en-US" sz="3200" b="1" i="1" dirty="0">
                <a:effectLst/>
                <a:latin typeface="Corbel" panose="020B0503020204020204" pitchFamily="34" charset="0"/>
                <a:cs typeface="Times New Roman"/>
              </a:rPr>
              <a:t>Economic Opportunity Task Force – </a:t>
            </a:r>
            <a:r>
              <a:rPr lang="en-US" sz="3200" dirty="0">
                <a:effectLst/>
                <a:latin typeface="Corbel" panose="020B0503020204020204" pitchFamily="34" charset="0"/>
                <a:cs typeface="Times New Roman"/>
              </a:rPr>
              <a:t>We recommend the City of Geneva implement a group of engaged citizens who are tasked with brainstorming ideas and programs to benefit upward mobility and support to families living in poverty.</a:t>
            </a:r>
            <a:endParaRPr lang="en-US" sz="3200" b="1" i="1" dirty="0">
              <a:effectLst/>
              <a:latin typeface="Corbel" panose="020B0503020204020204" pitchFamily="34" charset="0"/>
              <a:cs typeface="Times New Roman"/>
            </a:endParaRPr>
          </a:p>
          <a:p>
            <a:pPr marL="928688" indent="-928688" defTabSz="2154238"/>
            <a:r>
              <a:rPr lang="en-US" sz="3200" b="1" i="1" dirty="0">
                <a:effectLst/>
                <a:latin typeface="Corbel" panose="020B0503020204020204" pitchFamily="34" charset="0"/>
                <a:cs typeface="Times New Roman"/>
              </a:rPr>
              <a:t>	Step one: </a:t>
            </a:r>
            <a:r>
              <a:rPr lang="en-US" sz="3200" dirty="0">
                <a:effectLst/>
                <a:latin typeface="Corbel" panose="020B0503020204020204" pitchFamily="34" charset="0"/>
                <a:cs typeface="Times New Roman"/>
              </a:rPr>
              <a:t>Launch a pilot program using the same framework as the Family Independence Initiative, which strives to change the narrative around low-income families and empowers them to be the leader in their own path to success</a:t>
            </a:r>
          </a:p>
          <a:p>
            <a:pPr marL="928688" indent="-928688" defTabSz="2154238"/>
            <a:r>
              <a:rPr lang="en-US" sz="3200" dirty="0">
                <a:effectLst/>
                <a:latin typeface="Corbel" panose="020B0503020204020204" pitchFamily="34" charset="0"/>
                <a:cs typeface="Times New Roman"/>
              </a:rPr>
              <a:t>	</a:t>
            </a:r>
            <a:r>
              <a:rPr lang="en-US" sz="3200" b="1" i="1" dirty="0">
                <a:effectLst/>
                <a:latin typeface="Corbel" panose="020B0503020204020204" pitchFamily="34" charset="0"/>
                <a:cs typeface="Times New Roman"/>
              </a:rPr>
              <a:t>Step two: </a:t>
            </a:r>
            <a:r>
              <a:rPr lang="en-US" sz="3200" dirty="0">
                <a:effectLst/>
                <a:latin typeface="Corbel" panose="020B0503020204020204" pitchFamily="34" charset="0"/>
                <a:cs typeface="Times New Roman"/>
              </a:rPr>
              <a:t>Develop sources of funding and search for the physical location where such a program will operate </a:t>
            </a:r>
          </a:p>
          <a:p>
            <a:pPr marL="928688" indent="-928688" defTabSz="2154238"/>
            <a:endParaRPr lang="en-US" sz="3200" dirty="0">
              <a:effectLst/>
              <a:latin typeface="Corbel" panose="020B0503020204020204" pitchFamily="34" charset="0"/>
              <a:cs typeface="Times New Roman"/>
            </a:endParaRPr>
          </a:p>
          <a:p>
            <a:pPr marL="31750" indent="-31750" defTabSz="2154238"/>
            <a:r>
              <a:rPr lang="en-US" sz="3200" dirty="0">
                <a:effectLst/>
                <a:latin typeface="Corbel" panose="020B0503020204020204" pitchFamily="34" charset="0"/>
                <a:cs typeface="Times New Roman"/>
              </a:rPr>
              <a:t>This model is based on both the collective impact and trauma informed care models. The program is designed to provide a web of service providers and aid from one overarching and interconnected platform. A strong community network should be emphasized, as well as empowering families to create their own identity.</a:t>
            </a:r>
          </a:p>
        </p:txBody>
      </p:sp>
    </p:spTree>
  </p:cSld>
  <p:clrMapOvr>
    <a:masterClrMapping/>
  </p:clrMapOvr>
</p:sld>
</file>

<file path=ppt/theme/theme1.xml><?xml version="1.0" encoding="utf-8"?>
<a:theme xmlns:a="http://schemas.openxmlformats.org/drawingml/2006/main" name="TP030000783">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3" ma:contentTypeDescription="Create a new document." ma:contentTypeScope="" ma:versionID="37d3ec2b48d53e45b233ad8f52fe1b11"/>
</file>

<file path=customXml/itemProps1.xml><?xml version="1.0" encoding="utf-8"?>
<ds:datastoreItem xmlns:ds="http://schemas.openxmlformats.org/officeDocument/2006/customXml" ds:itemID="{DC95BA8D-7A40-4265-952A-D809215579B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195E166-E6BA-49C0-9E78-6AF77FF2EBEE}">
  <ds:schemaRefs>
    <ds:schemaRef ds:uri="http://schemas.microsoft.com/sharepoint/v3/contenttype/forms"/>
  </ds:schemaRefs>
</ds:datastoreItem>
</file>

<file path=customXml/itemProps3.xml><?xml version="1.0" encoding="utf-8"?>
<ds:datastoreItem xmlns:ds="http://schemas.openxmlformats.org/officeDocument/2006/customXml" ds:itemID="{4DE3988D-B449-4C3D-8337-08C4D6C01E95}">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TP030000783</Template>
  <TotalTime>195</TotalTime>
  <Words>549</Words>
  <Application>Microsoft Macintosh PowerPoint</Application>
  <PresentationFormat>Custom</PresentationFormat>
  <Paragraphs>60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TP030000783</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Jack D. Harris</dc:creator>
  <cp:keywords/>
  <dc:description/>
  <cp:lastModifiedBy>Megan Metz</cp:lastModifiedBy>
  <cp:revision>10</cp:revision>
  <cp:lastPrinted>2018-04-25T22:27:32Z</cp:lastPrinted>
  <dcterms:created xsi:type="dcterms:W3CDTF">2010-11-03T12:32:12Z</dcterms:created>
  <dcterms:modified xsi:type="dcterms:W3CDTF">2019-01-30T18:22:57Z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TC300007839990</vt:lpwstr>
  </property>
</Properties>
</file>