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0" r:id="rId1"/>
  </p:sldMasterIdLst>
  <p:notesMasterIdLst>
    <p:notesMasterId r:id="rId28"/>
  </p:notesMasterIdLst>
  <p:sldIdLst>
    <p:sldId id="256" r:id="rId2"/>
    <p:sldId id="258" r:id="rId3"/>
    <p:sldId id="259" r:id="rId4"/>
    <p:sldId id="260" r:id="rId5"/>
    <p:sldId id="262" r:id="rId6"/>
    <p:sldId id="307" r:id="rId7"/>
    <p:sldId id="261" r:id="rId8"/>
    <p:sldId id="298" r:id="rId9"/>
    <p:sldId id="264" r:id="rId10"/>
    <p:sldId id="299" r:id="rId11"/>
    <p:sldId id="300" r:id="rId12"/>
    <p:sldId id="301" r:id="rId13"/>
    <p:sldId id="304" r:id="rId14"/>
    <p:sldId id="305" r:id="rId15"/>
    <p:sldId id="275" r:id="rId16"/>
    <p:sldId id="271" r:id="rId17"/>
    <p:sldId id="302" r:id="rId18"/>
    <p:sldId id="280" r:id="rId19"/>
    <p:sldId id="303" r:id="rId20"/>
    <p:sldId id="276" r:id="rId21"/>
    <p:sldId id="268" r:id="rId22"/>
    <p:sldId id="270" r:id="rId23"/>
    <p:sldId id="274" r:id="rId24"/>
    <p:sldId id="273" r:id="rId25"/>
    <p:sldId id="306" r:id="rId26"/>
    <p:sldId id="281" r:id="rId27"/>
  </p:sldIdLst>
  <p:sldSz cx="9144000" cy="5143500" type="screen16x9"/>
  <p:notesSz cx="6858000" cy="9144000"/>
  <p:embeddedFontLst>
    <p:embeddedFont>
      <p:font typeface="Fira Sans Extra Condensed Medium" panose="020B0604020202020204" charset="0"/>
      <p:regular r:id="rId29"/>
      <p:bold r:id="rId30"/>
      <p:italic r:id="rId31"/>
      <p:boldItalic r:id="rId32"/>
    </p:embeddedFont>
    <p:embeddedFont>
      <p:font typeface="Roboto" panose="020B0604020202020204" charset="0"/>
      <p:regular r:id="rId33"/>
      <p:bold r:id="rId34"/>
      <p:italic r:id="rId35"/>
      <p:boldItalic r:id="rId36"/>
    </p:embeddedFont>
    <p:embeddedFont>
      <p:font typeface="Livvic" panose="020B0604020202020204" charset="0"/>
      <p:regular r:id="rId37"/>
      <p:bold r:id="rId38"/>
      <p:italic r:id="rId39"/>
      <p:boldItalic r:id="rId40"/>
    </p:embeddedFont>
    <p:embeddedFont>
      <p:font typeface="Catamaran Light"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C67D75-5B66-4CE6-84C1-D516C6BCEE8A}">
  <a:tblStyle styleId="{16C67D75-5B66-4CE6-84C1-D516C6BCEE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47" d="100"/>
          <a:sy n="147" d="100"/>
        </p:scale>
        <p:origin x="34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218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907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521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5137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77064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5158d5a3ec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5158d5a3ec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3e13d9a7e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3e13d9a7e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7020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3e13d9a7e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33e13d9a7e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5465e7bc0b_1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5465e7bc0b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099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3e13d9a7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3e13d9a7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3C4043"/>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33e13d9a7e_0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33e13d9a7e_0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3e13d9a7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3e13d9a7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3e13d9a7e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3e13d9a7e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5158d5a3e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5158d5a3e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5158d5a3e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5158d5a3e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158d5a3ec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158d5a3ec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3e13d9a7e_0_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3e13d9a7e_0_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009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3e13d9a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3e13d9a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50" dirty="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451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158d5a3e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158d5a3e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1701225"/>
            <a:ext cx="45924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1039575" y="3206400"/>
            <a:ext cx="2402100" cy="717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design">
  <p:cSld name="CUSTOM_31">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6603595" y="1930225"/>
            <a:ext cx="3481200" cy="487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lumns 1">
  <p:cSld name="CUSTOM_21">
    <p:spTree>
      <p:nvGrpSpPr>
        <p:cNvPr id="1" name="Shape 82"/>
        <p:cNvGrpSpPr/>
        <p:nvPr/>
      </p:nvGrpSpPr>
      <p:grpSpPr>
        <a:xfrm>
          <a:off x="0" y="0"/>
          <a:ext cx="0" cy="0"/>
          <a:chOff x="0" y="0"/>
          <a:chExt cx="0" cy="0"/>
        </a:xfrm>
      </p:grpSpPr>
      <p:sp>
        <p:nvSpPr>
          <p:cNvPr id="83" name="Google Shape;83;p15"/>
          <p:cNvSpPr txBox="1">
            <a:spLocks noGrp="1"/>
          </p:cNvSpPr>
          <p:nvPr>
            <p:ph type="subTitle" idx="1"/>
          </p:nvPr>
        </p:nvSpPr>
        <p:spPr>
          <a:xfrm>
            <a:off x="4633950" y="1847896"/>
            <a:ext cx="1818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4" name="Google Shape;84;p15"/>
          <p:cNvSpPr txBox="1">
            <a:spLocks noGrp="1"/>
          </p:cNvSpPr>
          <p:nvPr>
            <p:ph type="subTitle" idx="2"/>
          </p:nvPr>
        </p:nvSpPr>
        <p:spPr>
          <a:xfrm>
            <a:off x="4633950" y="3827870"/>
            <a:ext cx="18180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5" name="Google Shape;85;p15"/>
          <p:cNvSpPr txBox="1">
            <a:spLocks noGrp="1"/>
          </p:cNvSpPr>
          <p:nvPr>
            <p:ph type="ctrTitle"/>
          </p:nvPr>
        </p:nvSpPr>
        <p:spPr>
          <a:xfrm>
            <a:off x="4633950" y="1539296"/>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6" name="Google Shape;86;p15"/>
          <p:cNvSpPr txBox="1">
            <a:spLocks noGrp="1"/>
          </p:cNvSpPr>
          <p:nvPr>
            <p:ph type="ctrTitle" idx="3"/>
          </p:nvPr>
        </p:nvSpPr>
        <p:spPr>
          <a:xfrm>
            <a:off x="4633950" y="3519270"/>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7" name="Google Shape;87;p15"/>
          <p:cNvSpPr txBox="1">
            <a:spLocks noGrp="1"/>
          </p:cNvSpPr>
          <p:nvPr>
            <p:ph type="ctrTitle" idx="4"/>
          </p:nvPr>
        </p:nvSpPr>
        <p:spPr>
          <a:xfrm rot="5400000">
            <a:off x="6917175" y="1414524"/>
            <a:ext cx="24498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5">
  <p:cSld name="CUSTOM_32">
    <p:spTree>
      <p:nvGrpSpPr>
        <p:cNvPr id="1" name="Shape 88"/>
        <p:cNvGrpSpPr/>
        <p:nvPr/>
      </p:nvGrpSpPr>
      <p:grpSpPr>
        <a:xfrm>
          <a:off x="0" y="0"/>
          <a:ext cx="0" cy="0"/>
          <a:chOff x="0" y="0"/>
          <a:chExt cx="0" cy="0"/>
        </a:xfrm>
      </p:grpSpPr>
      <p:sp>
        <p:nvSpPr>
          <p:cNvPr id="89" name="Google Shape;89;p16"/>
          <p:cNvSpPr txBox="1">
            <a:spLocks noGrp="1"/>
          </p:cNvSpPr>
          <p:nvPr>
            <p:ph type="subTitle" idx="1"/>
          </p:nvPr>
        </p:nvSpPr>
        <p:spPr>
          <a:xfrm>
            <a:off x="2258125" y="3106325"/>
            <a:ext cx="3029100" cy="1009500"/>
          </a:xfrm>
          <a:prstGeom prst="rect">
            <a:avLst/>
          </a:prstGeom>
        </p:spPr>
        <p:txBody>
          <a:bodyPr spcFirstLastPara="1" wrap="square" lIns="91425" tIns="91425" rIns="91425" bIns="91425" anchor="t" anchorCtr="0">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90" name="Google Shape;90;p16"/>
          <p:cNvSpPr txBox="1">
            <a:spLocks noGrp="1"/>
          </p:cNvSpPr>
          <p:nvPr>
            <p:ph type="ctrTitle"/>
          </p:nvPr>
        </p:nvSpPr>
        <p:spPr>
          <a:xfrm rot="5400000">
            <a:off x="7241489" y="1041025"/>
            <a:ext cx="17028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4">
  <p:cSld name="CUSTOM_33">
    <p:spTree>
      <p:nvGrpSpPr>
        <p:cNvPr id="1" name="Shape 91"/>
        <p:cNvGrpSpPr/>
        <p:nvPr/>
      </p:nvGrpSpPr>
      <p:grpSpPr>
        <a:xfrm>
          <a:off x="0" y="0"/>
          <a:ext cx="0" cy="0"/>
          <a:chOff x="0" y="0"/>
          <a:chExt cx="0" cy="0"/>
        </a:xfrm>
      </p:grpSpPr>
      <p:sp>
        <p:nvSpPr>
          <p:cNvPr id="92" name="Google Shape;92;p17"/>
          <p:cNvSpPr txBox="1">
            <a:spLocks noGrp="1"/>
          </p:cNvSpPr>
          <p:nvPr>
            <p:ph type="subTitle" idx="1"/>
          </p:nvPr>
        </p:nvSpPr>
        <p:spPr>
          <a:xfrm flipH="1">
            <a:off x="840600" y="2432150"/>
            <a:ext cx="1650300" cy="75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3" name="Google Shape;93;p17"/>
          <p:cNvSpPr txBox="1">
            <a:spLocks noGrp="1"/>
          </p:cNvSpPr>
          <p:nvPr>
            <p:ph type="subTitle" idx="2"/>
          </p:nvPr>
        </p:nvSpPr>
        <p:spPr>
          <a:xfrm>
            <a:off x="4702174" y="1049093"/>
            <a:ext cx="19602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4" name="Google Shape;94;p17"/>
          <p:cNvSpPr txBox="1">
            <a:spLocks noGrp="1"/>
          </p:cNvSpPr>
          <p:nvPr>
            <p:ph type="ctrTitle"/>
          </p:nvPr>
        </p:nvSpPr>
        <p:spPr>
          <a:xfrm>
            <a:off x="-533400" y="2047350"/>
            <a:ext cx="3024300" cy="3849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5" name="Google Shape;95;p17"/>
          <p:cNvSpPr txBox="1">
            <a:spLocks noGrp="1"/>
          </p:cNvSpPr>
          <p:nvPr>
            <p:ph type="ctrTitle" idx="3"/>
          </p:nvPr>
        </p:nvSpPr>
        <p:spPr>
          <a:xfrm>
            <a:off x="4702174" y="664293"/>
            <a:ext cx="26193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6" name="Google Shape;96;p17"/>
          <p:cNvSpPr txBox="1">
            <a:spLocks noGrp="1"/>
          </p:cNvSpPr>
          <p:nvPr>
            <p:ph type="subTitle" idx="4"/>
          </p:nvPr>
        </p:nvSpPr>
        <p:spPr>
          <a:xfrm>
            <a:off x="4702174" y="3788925"/>
            <a:ext cx="22149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7" name="Google Shape;97;p17"/>
          <p:cNvSpPr txBox="1">
            <a:spLocks noGrp="1"/>
          </p:cNvSpPr>
          <p:nvPr>
            <p:ph type="ctrTitle" idx="5"/>
          </p:nvPr>
        </p:nvSpPr>
        <p:spPr>
          <a:xfrm>
            <a:off x="4702174" y="3389725"/>
            <a:ext cx="24756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98" name="Google Shape;98;p17"/>
          <p:cNvSpPr txBox="1">
            <a:spLocks noGrp="1"/>
          </p:cNvSpPr>
          <p:nvPr>
            <p:ph type="ctrTitle" idx="6"/>
          </p:nvPr>
        </p:nvSpPr>
        <p:spPr>
          <a:xfrm rot="5400000">
            <a:off x="6860962" y="1407498"/>
            <a:ext cx="24498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extLst>
    <p:ext uri="{DCECCB84-F9BA-43D5-87BE-67443E8EF086}">
      <p15:sldGuideLst xmlns:p15="http://schemas.microsoft.com/office/powerpoint/2012/main">
        <p15:guide id="1" orient="horz" pos="510">
          <p15:clr>
            <a:srgbClr val="FA7B17"/>
          </p15:clr>
        </p15:guide>
        <p15:guide id="2" pos="45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6">
  <p:cSld name="CUSTOM_11_1_2_1">
    <p:spTree>
      <p:nvGrpSpPr>
        <p:cNvPr id="1" name="Shape 105"/>
        <p:cNvGrpSpPr/>
        <p:nvPr/>
      </p:nvGrpSpPr>
      <p:grpSpPr>
        <a:xfrm>
          <a:off x="0" y="0"/>
          <a:ext cx="0" cy="0"/>
          <a:chOff x="0" y="0"/>
          <a:chExt cx="0" cy="0"/>
        </a:xfrm>
      </p:grpSpPr>
      <p:sp>
        <p:nvSpPr>
          <p:cNvPr id="106" name="Google Shape;106;p19"/>
          <p:cNvSpPr txBox="1">
            <a:spLocks noGrp="1"/>
          </p:cNvSpPr>
          <p:nvPr>
            <p:ph type="ctrTitle"/>
          </p:nvPr>
        </p:nvSpPr>
        <p:spPr>
          <a:xfrm>
            <a:off x="831200" y="376498"/>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107" name="Google Shape;107;p19"/>
          <p:cNvSpPr txBox="1">
            <a:spLocks noGrp="1"/>
          </p:cNvSpPr>
          <p:nvPr>
            <p:ph type="subTitle" idx="1"/>
          </p:nvPr>
        </p:nvSpPr>
        <p:spPr>
          <a:xfrm>
            <a:off x="831200" y="2314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423902" y="38747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 name="Google Shape;13;p3"/>
          <p:cNvSpPr txBox="1">
            <a:spLocks noGrp="1"/>
          </p:cNvSpPr>
          <p:nvPr>
            <p:ph type="subTitle" idx="1"/>
          </p:nvPr>
        </p:nvSpPr>
        <p:spPr>
          <a:xfrm>
            <a:off x="3423900" y="802521"/>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023007" y="654113"/>
            <a:ext cx="17391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a:spLocks noGrp="1"/>
          </p:cNvSpPr>
          <p:nvPr>
            <p:ph type="ctrTitle" idx="3"/>
          </p:nvPr>
        </p:nvSpPr>
        <p:spPr>
          <a:xfrm>
            <a:off x="3425264" y="1224286"/>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6" name="Google Shape;16;p3"/>
          <p:cNvSpPr txBox="1">
            <a:spLocks noGrp="1"/>
          </p:cNvSpPr>
          <p:nvPr>
            <p:ph type="subTitle" idx="4"/>
          </p:nvPr>
        </p:nvSpPr>
        <p:spPr>
          <a:xfrm>
            <a:off x="3425259" y="1638859"/>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7" name="Google Shape;17;p3"/>
          <p:cNvSpPr txBox="1">
            <a:spLocks noGrp="1"/>
          </p:cNvSpPr>
          <p:nvPr>
            <p:ph type="title" idx="5" hasCustomPrompt="1"/>
          </p:nvPr>
        </p:nvSpPr>
        <p:spPr>
          <a:xfrm>
            <a:off x="2023007" y="1488788"/>
            <a:ext cx="16152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a:spLocks noGrp="1"/>
          </p:cNvSpPr>
          <p:nvPr>
            <p:ph type="ctrTitle" idx="6"/>
          </p:nvPr>
        </p:nvSpPr>
        <p:spPr>
          <a:xfrm>
            <a:off x="3427999" y="2061098"/>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9" name="Google Shape;19;p3"/>
          <p:cNvSpPr txBox="1">
            <a:spLocks noGrp="1"/>
          </p:cNvSpPr>
          <p:nvPr>
            <p:ph type="subTitle" idx="7"/>
          </p:nvPr>
        </p:nvSpPr>
        <p:spPr>
          <a:xfrm>
            <a:off x="3427997" y="2475197"/>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0" name="Google Shape;20;p3"/>
          <p:cNvSpPr txBox="1">
            <a:spLocks noGrp="1"/>
          </p:cNvSpPr>
          <p:nvPr>
            <p:ph type="title" idx="8" hasCustomPrompt="1"/>
          </p:nvPr>
        </p:nvSpPr>
        <p:spPr>
          <a:xfrm>
            <a:off x="2023007" y="232346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9"/>
          </p:nvPr>
        </p:nvSpPr>
        <p:spPr>
          <a:xfrm rot="5400000">
            <a:off x="6601629"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22" name="Google Shape;22;p3"/>
          <p:cNvSpPr txBox="1">
            <a:spLocks noGrp="1"/>
          </p:cNvSpPr>
          <p:nvPr>
            <p:ph type="ctrTitle" idx="13"/>
          </p:nvPr>
        </p:nvSpPr>
        <p:spPr>
          <a:xfrm>
            <a:off x="3427999" y="2897911"/>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4"/>
          </p:nvPr>
        </p:nvSpPr>
        <p:spPr>
          <a:xfrm>
            <a:off x="3427997" y="331153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5" hasCustomPrompt="1"/>
          </p:nvPr>
        </p:nvSpPr>
        <p:spPr>
          <a:xfrm>
            <a:off x="2023007" y="3158138"/>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6"/>
          </p:nvPr>
        </p:nvSpPr>
        <p:spPr>
          <a:xfrm>
            <a:off x="3427999" y="3734723"/>
            <a:ext cx="22518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7"/>
          </p:nvPr>
        </p:nvSpPr>
        <p:spPr>
          <a:xfrm>
            <a:off x="3427997" y="4147872"/>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8" hasCustomPrompt="1"/>
          </p:nvPr>
        </p:nvSpPr>
        <p:spPr>
          <a:xfrm>
            <a:off x="2023007" y="3992813"/>
            <a:ext cx="15735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3">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72375" y="1432475"/>
            <a:ext cx="3498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0" name="Google Shape;30;p4"/>
          <p:cNvSpPr txBox="1">
            <a:spLocks noGrp="1"/>
          </p:cNvSpPr>
          <p:nvPr>
            <p:ph type="subTitle" idx="1"/>
          </p:nvPr>
        </p:nvSpPr>
        <p:spPr>
          <a:xfrm flipH="1">
            <a:off x="1667175" y="2154225"/>
            <a:ext cx="25032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our columns 1">
  <p:cSld name="CUSTOM_27_1_1">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631875" y="842025"/>
            <a:ext cx="287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3" name="Google Shape;33;p5"/>
          <p:cNvSpPr txBox="1">
            <a:spLocks noGrp="1"/>
          </p:cNvSpPr>
          <p:nvPr>
            <p:ph type="subTitle" idx="1"/>
          </p:nvPr>
        </p:nvSpPr>
        <p:spPr>
          <a:xfrm>
            <a:off x="631884" y="1410841"/>
            <a:ext cx="2480700" cy="53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4" name="Google Shape;34;p5"/>
          <p:cNvSpPr txBox="1">
            <a:spLocks noGrp="1"/>
          </p:cNvSpPr>
          <p:nvPr>
            <p:ph type="ctrTitle" idx="2"/>
          </p:nvPr>
        </p:nvSpPr>
        <p:spPr>
          <a:xfrm>
            <a:off x="4213664" y="842025"/>
            <a:ext cx="26979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5"/>
          <p:cNvSpPr txBox="1">
            <a:spLocks noGrp="1"/>
          </p:cNvSpPr>
          <p:nvPr>
            <p:ph type="subTitle" idx="3"/>
          </p:nvPr>
        </p:nvSpPr>
        <p:spPr>
          <a:xfrm>
            <a:off x="4213664" y="1410841"/>
            <a:ext cx="2586000" cy="74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6" name="Google Shape;36;p5"/>
          <p:cNvSpPr txBox="1">
            <a:spLocks noGrp="1"/>
          </p:cNvSpPr>
          <p:nvPr>
            <p:ph type="ctrTitle" idx="4"/>
          </p:nvPr>
        </p:nvSpPr>
        <p:spPr>
          <a:xfrm>
            <a:off x="631883" y="3331927"/>
            <a:ext cx="287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7" name="Google Shape;37;p5"/>
          <p:cNvSpPr txBox="1">
            <a:spLocks noGrp="1"/>
          </p:cNvSpPr>
          <p:nvPr>
            <p:ph type="subTitle" idx="5"/>
          </p:nvPr>
        </p:nvSpPr>
        <p:spPr>
          <a:xfrm>
            <a:off x="631884" y="3914208"/>
            <a:ext cx="24807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8" name="Google Shape;38;p5"/>
          <p:cNvSpPr txBox="1">
            <a:spLocks noGrp="1"/>
          </p:cNvSpPr>
          <p:nvPr>
            <p:ph type="ctrTitle" idx="6"/>
          </p:nvPr>
        </p:nvSpPr>
        <p:spPr>
          <a:xfrm rot="5400000">
            <a:off x="6685437"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9" name="Google Shape;39;p5"/>
          <p:cNvSpPr txBox="1">
            <a:spLocks noGrp="1"/>
          </p:cNvSpPr>
          <p:nvPr>
            <p:ph type="ctrTitle" idx="7"/>
          </p:nvPr>
        </p:nvSpPr>
        <p:spPr>
          <a:xfrm>
            <a:off x="4213664" y="3331934"/>
            <a:ext cx="25860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0" name="Google Shape;40;p5"/>
          <p:cNvSpPr txBox="1">
            <a:spLocks noGrp="1"/>
          </p:cNvSpPr>
          <p:nvPr>
            <p:ph type="subTitle" idx="8"/>
          </p:nvPr>
        </p:nvSpPr>
        <p:spPr>
          <a:xfrm>
            <a:off x="4213664" y="3914208"/>
            <a:ext cx="2586000" cy="74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1">
  <p:cSld name="CUSTOM_27">
    <p:spTree>
      <p:nvGrpSpPr>
        <p:cNvPr id="1" name="Shape 41"/>
        <p:cNvGrpSpPr/>
        <p:nvPr/>
      </p:nvGrpSpPr>
      <p:grpSpPr>
        <a:xfrm>
          <a:off x="0" y="0"/>
          <a:ext cx="0" cy="0"/>
          <a:chOff x="0" y="0"/>
          <a:chExt cx="0" cy="0"/>
        </a:xfrm>
      </p:grpSpPr>
      <p:sp>
        <p:nvSpPr>
          <p:cNvPr id="42" name="Google Shape;42;p6"/>
          <p:cNvSpPr txBox="1">
            <a:spLocks noGrp="1"/>
          </p:cNvSpPr>
          <p:nvPr>
            <p:ph type="ctrTitle"/>
          </p:nvPr>
        </p:nvSpPr>
        <p:spPr>
          <a:xfrm>
            <a:off x="4921575" y="2993035"/>
            <a:ext cx="18282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
        <p:nvSpPr>
          <p:cNvPr id="43" name="Google Shape;43;p6"/>
          <p:cNvSpPr txBox="1">
            <a:spLocks noGrp="1"/>
          </p:cNvSpPr>
          <p:nvPr>
            <p:ph type="subTitle" idx="1"/>
          </p:nvPr>
        </p:nvSpPr>
        <p:spPr>
          <a:xfrm>
            <a:off x="4921575" y="3553810"/>
            <a:ext cx="15222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4" name="Google Shape;44;p6"/>
          <p:cNvSpPr txBox="1">
            <a:spLocks noGrp="1"/>
          </p:cNvSpPr>
          <p:nvPr>
            <p:ph type="ctrTitle" idx="2"/>
          </p:nvPr>
        </p:nvSpPr>
        <p:spPr>
          <a:xfrm>
            <a:off x="906139" y="2993035"/>
            <a:ext cx="18282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
        <p:nvSpPr>
          <p:cNvPr id="45" name="Google Shape;45;p6"/>
          <p:cNvSpPr txBox="1">
            <a:spLocks noGrp="1"/>
          </p:cNvSpPr>
          <p:nvPr>
            <p:ph type="subTitle" idx="3"/>
          </p:nvPr>
        </p:nvSpPr>
        <p:spPr>
          <a:xfrm>
            <a:off x="906139" y="3553810"/>
            <a:ext cx="15222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6" name="Google Shape;46;p6"/>
          <p:cNvSpPr txBox="1">
            <a:spLocks noGrp="1"/>
          </p:cNvSpPr>
          <p:nvPr>
            <p:ph type="ctrTitle" idx="4"/>
          </p:nvPr>
        </p:nvSpPr>
        <p:spPr>
          <a:xfrm rot="5400000">
            <a:off x="6685437" y="1646270"/>
            <a:ext cx="29133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7" name="Google Shape;47;p6"/>
          <p:cNvSpPr txBox="1">
            <a:spLocks noGrp="1"/>
          </p:cNvSpPr>
          <p:nvPr>
            <p:ph type="ctrTitle" idx="5"/>
          </p:nvPr>
        </p:nvSpPr>
        <p:spPr>
          <a:xfrm>
            <a:off x="2928557" y="2993035"/>
            <a:ext cx="17988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
        <p:nvSpPr>
          <p:cNvPr id="48" name="Google Shape;48;p6"/>
          <p:cNvSpPr txBox="1">
            <a:spLocks noGrp="1"/>
          </p:cNvSpPr>
          <p:nvPr>
            <p:ph type="subTitle" idx="6"/>
          </p:nvPr>
        </p:nvSpPr>
        <p:spPr>
          <a:xfrm>
            <a:off x="2928550" y="3553810"/>
            <a:ext cx="1476300" cy="946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CUSTOM_14">
    <p:spTree>
      <p:nvGrpSpPr>
        <p:cNvPr id="1" name="Shape 49"/>
        <p:cNvGrpSpPr/>
        <p:nvPr/>
      </p:nvGrpSpPr>
      <p:grpSpPr>
        <a:xfrm>
          <a:off x="0" y="0"/>
          <a:ext cx="0" cy="0"/>
          <a:chOff x="0" y="0"/>
          <a:chExt cx="0" cy="0"/>
        </a:xfrm>
      </p:grpSpPr>
      <p:sp>
        <p:nvSpPr>
          <p:cNvPr id="50" name="Google Shape;50;p7"/>
          <p:cNvSpPr txBox="1">
            <a:spLocks noGrp="1"/>
          </p:cNvSpPr>
          <p:nvPr>
            <p:ph type="ctrTitle"/>
          </p:nvPr>
        </p:nvSpPr>
        <p:spPr>
          <a:xfrm>
            <a:off x="5432000" y="710675"/>
            <a:ext cx="28881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51" name="Google Shape;51;p7"/>
          <p:cNvSpPr txBox="1">
            <a:spLocks noGrp="1"/>
          </p:cNvSpPr>
          <p:nvPr>
            <p:ph type="subTitle" idx="1"/>
          </p:nvPr>
        </p:nvSpPr>
        <p:spPr>
          <a:xfrm>
            <a:off x="5363550" y="2724625"/>
            <a:ext cx="29565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28">
    <p:spTree>
      <p:nvGrpSpPr>
        <p:cNvPr id="1" name="Shape 52"/>
        <p:cNvGrpSpPr/>
        <p:nvPr/>
      </p:nvGrpSpPr>
      <p:grpSpPr>
        <a:xfrm>
          <a:off x="0" y="0"/>
          <a:ext cx="0" cy="0"/>
          <a:chOff x="0" y="0"/>
          <a:chExt cx="0" cy="0"/>
        </a:xfrm>
      </p:grpSpPr>
      <p:sp>
        <p:nvSpPr>
          <p:cNvPr id="53" name="Google Shape;53;p8"/>
          <p:cNvSpPr txBox="1">
            <a:spLocks noGrp="1"/>
          </p:cNvSpPr>
          <p:nvPr>
            <p:ph type="subTitle" idx="1"/>
          </p:nvPr>
        </p:nvSpPr>
        <p:spPr>
          <a:xfrm>
            <a:off x="915175" y="3380775"/>
            <a:ext cx="3960600" cy="6318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4" name="Google Shape;54;p8"/>
          <p:cNvSpPr txBox="1">
            <a:spLocks noGrp="1"/>
          </p:cNvSpPr>
          <p:nvPr>
            <p:ph type="subTitle" idx="2"/>
          </p:nvPr>
        </p:nvSpPr>
        <p:spPr>
          <a:xfrm>
            <a:off x="915175" y="4004575"/>
            <a:ext cx="1821000" cy="213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ext 3">
  <p:cSld name="CUSTOM_16">
    <p:spTree>
      <p:nvGrpSpPr>
        <p:cNvPr id="1" name="Shape 55"/>
        <p:cNvGrpSpPr/>
        <p:nvPr/>
      </p:nvGrpSpPr>
      <p:grpSpPr>
        <a:xfrm>
          <a:off x="0" y="0"/>
          <a:ext cx="0" cy="0"/>
          <a:chOff x="0" y="0"/>
          <a:chExt cx="0" cy="0"/>
        </a:xfrm>
      </p:grpSpPr>
      <p:sp>
        <p:nvSpPr>
          <p:cNvPr id="56" name="Google Shape;56;p9"/>
          <p:cNvSpPr txBox="1">
            <a:spLocks noGrp="1"/>
          </p:cNvSpPr>
          <p:nvPr>
            <p:ph type="subTitle" idx="1"/>
          </p:nvPr>
        </p:nvSpPr>
        <p:spPr>
          <a:xfrm>
            <a:off x="2117847" y="3380460"/>
            <a:ext cx="29514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7" name="Google Shape;57;p9"/>
          <p:cNvSpPr txBox="1">
            <a:spLocks noGrp="1"/>
          </p:cNvSpPr>
          <p:nvPr>
            <p:ph type="ctrTitle"/>
          </p:nvPr>
        </p:nvSpPr>
        <p:spPr>
          <a:xfrm rot="-5400000">
            <a:off x="-343101" y="1759150"/>
            <a:ext cx="2888100" cy="897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x columns">
  <p:cSld name="CUSTOM_30">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656422" y="1394416"/>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68" name="Google Shape;68;p13"/>
          <p:cNvSpPr txBox="1">
            <a:spLocks noGrp="1"/>
          </p:cNvSpPr>
          <p:nvPr>
            <p:ph type="subTitle" idx="1"/>
          </p:nvPr>
        </p:nvSpPr>
        <p:spPr>
          <a:xfrm>
            <a:off x="656425" y="1886725"/>
            <a:ext cx="15639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69" name="Google Shape;69;p13"/>
          <p:cNvSpPr txBox="1">
            <a:spLocks noGrp="1"/>
          </p:cNvSpPr>
          <p:nvPr>
            <p:ph type="ctrTitle" idx="2"/>
          </p:nvPr>
        </p:nvSpPr>
        <p:spPr>
          <a:xfrm>
            <a:off x="2650710" y="1394416"/>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0" name="Google Shape;70;p13"/>
          <p:cNvSpPr txBox="1">
            <a:spLocks noGrp="1"/>
          </p:cNvSpPr>
          <p:nvPr>
            <p:ph type="subTitle" idx="3"/>
          </p:nvPr>
        </p:nvSpPr>
        <p:spPr>
          <a:xfrm>
            <a:off x="2610700" y="1886725"/>
            <a:ext cx="1961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13"/>
          <p:cNvSpPr txBox="1">
            <a:spLocks noGrp="1"/>
          </p:cNvSpPr>
          <p:nvPr>
            <p:ph type="ctrTitle" idx="4"/>
          </p:nvPr>
        </p:nvSpPr>
        <p:spPr>
          <a:xfrm>
            <a:off x="4638106" y="1394416"/>
            <a:ext cx="18813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72" name="Google Shape;72;p13"/>
          <p:cNvSpPr txBox="1">
            <a:spLocks noGrp="1"/>
          </p:cNvSpPr>
          <p:nvPr>
            <p:ph type="subTitle" idx="5"/>
          </p:nvPr>
        </p:nvSpPr>
        <p:spPr>
          <a:xfrm>
            <a:off x="4878076" y="1886725"/>
            <a:ext cx="16482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73" name="Google Shape;73;p13"/>
          <p:cNvSpPr txBox="1">
            <a:spLocks noGrp="1"/>
          </p:cNvSpPr>
          <p:nvPr>
            <p:ph type="ctrTitle" idx="6"/>
          </p:nvPr>
        </p:nvSpPr>
        <p:spPr>
          <a:xfrm rot="5400000">
            <a:off x="6865575" y="1466125"/>
            <a:ext cx="2553000" cy="487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4" name="Google Shape;74;p13"/>
          <p:cNvSpPr txBox="1">
            <a:spLocks noGrp="1"/>
          </p:cNvSpPr>
          <p:nvPr>
            <p:ph type="ctrTitle" idx="7"/>
          </p:nvPr>
        </p:nvSpPr>
        <p:spPr>
          <a:xfrm>
            <a:off x="656422" y="3367816"/>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5" name="Google Shape;75;p13"/>
          <p:cNvSpPr txBox="1">
            <a:spLocks noGrp="1"/>
          </p:cNvSpPr>
          <p:nvPr>
            <p:ph type="subTitle" idx="8"/>
          </p:nvPr>
        </p:nvSpPr>
        <p:spPr>
          <a:xfrm>
            <a:off x="656425" y="3860125"/>
            <a:ext cx="15639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76" name="Google Shape;76;p13"/>
          <p:cNvSpPr txBox="1">
            <a:spLocks noGrp="1"/>
          </p:cNvSpPr>
          <p:nvPr>
            <p:ph type="ctrTitle" idx="9"/>
          </p:nvPr>
        </p:nvSpPr>
        <p:spPr>
          <a:xfrm>
            <a:off x="2650710" y="3367816"/>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7" name="Google Shape;77;p13"/>
          <p:cNvSpPr txBox="1">
            <a:spLocks noGrp="1"/>
          </p:cNvSpPr>
          <p:nvPr>
            <p:ph type="subTitle" idx="13"/>
          </p:nvPr>
        </p:nvSpPr>
        <p:spPr>
          <a:xfrm>
            <a:off x="2610700" y="3860125"/>
            <a:ext cx="19614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8" name="Google Shape;78;p13"/>
          <p:cNvSpPr txBox="1">
            <a:spLocks noGrp="1"/>
          </p:cNvSpPr>
          <p:nvPr>
            <p:ph type="ctrTitle" idx="14"/>
          </p:nvPr>
        </p:nvSpPr>
        <p:spPr>
          <a:xfrm>
            <a:off x="4638106" y="3367816"/>
            <a:ext cx="18813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79" name="Google Shape;79;p13"/>
          <p:cNvSpPr txBox="1">
            <a:spLocks noGrp="1"/>
          </p:cNvSpPr>
          <p:nvPr>
            <p:ph type="subTitle" idx="15"/>
          </p:nvPr>
        </p:nvSpPr>
        <p:spPr>
          <a:xfrm>
            <a:off x="4878076" y="3860125"/>
            <a:ext cx="16482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sz="2800" b="1">
                <a:solidFill>
                  <a:schemeClr val="dk1"/>
                </a:solidFill>
                <a:latin typeface="Livvic"/>
                <a:ea typeface="Livvic"/>
                <a:cs typeface="Livvic"/>
                <a:sym typeface="Livvi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marL="914400" lvl="1"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marL="1371600" lvl="2"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marL="1828800" lvl="3"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marL="2286000" lvl="4"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marL="2743200" lvl="5"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marL="3200400" lvl="6"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marL="3657600" lvl="7" indent="-304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marL="4114800" lvl="8" indent="-30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9" r:id="rId9"/>
    <p:sldLayoutId id="2147483660" r:id="rId10"/>
    <p:sldLayoutId id="2147483661" r:id="rId11"/>
    <p:sldLayoutId id="2147483662" r:id="rId12"/>
    <p:sldLayoutId id="2147483663" r:id="rId13"/>
    <p:sldLayoutId id="214748366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mailto:vote@hws.edu" TargetMode="External"/><Relationship Id="rId7"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www.suny.edu/cradletocareer/"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8.png"/><Relationship Id="rId7" Type="http://schemas.openxmlformats.org/officeDocument/2006/relationships/image" Target="../media/image76.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mailto:geneva2030@hws.edu" TargetMode="External"/><Relationship Id="rId5" Type="http://schemas.openxmlformats.org/officeDocument/2006/relationships/image" Target="../media/image79.jpeg"/><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82.PNG"/><Relationship Id="rId4" Type="http://schemas.openxmlformats.org/officeDocument/2006/relationships/image" Target="../media/image81.jpe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6.jpe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https://www.hws.edu/academics/service/summer_projects.aspx" TargetMode="External"/><Relationship Id="rId5" Type="http://schemas.openxmlformats.org/officeDocument/2006/relationships/image" Target="../media/image85.jpeg"/><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5.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hyperlink" Target="https://hws.campuslabs.com/engage/" TargetMode="External"/><Relationship Id="rId7" Type="http://schemas.openxmlformats.org/officeDocument/2006/relationships/image" Target="../media/image93.png"/><Relationship Id="rId2" Type="http://schemas.openxmlformats.org/officeDocument/2006/relationships/hyperlink" Target="https://us20.campaign-archive.com/home/?u=3147170497973995559694f32&amp;id=e1950bcd0b"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youtube.com/watch?v=_Oe9q9lvfM8" TargetMode="External"/><Relationship Id="rId4" Type="http://schemas.openxmlformats.org/officeDocument/2006/relationships/hyperlink" Target="https://www.genevamenus.co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95.png"/><Relationship Id="rId7" Type="http://schemas.openxmlformats.org/officeDocument/2006/relationships/image" Target="../media/image98.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hyperlink" Target="http://www.hws.edu/centers/servi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hws.edu/centers/service/" TargetMode="External"/><Relationship Id="rId4" Type="http://schemas.openxmlformats.org/officeDocument/2006/relationships/hyperlink" Target="mailto:serve@hws.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us20.campaign-archive.com/home/?u=3147170497973995559694f32&amp;id=e1950bcd0b"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urveymonkey.com/r/FFNJSFB"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mailto:dos@hws.edu" TargetMode="External"/><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26"/>
          <p:cNvPicPr preferRelativeResize="0"/>
          <p:nvPr/>
        </p:nvPicPr>
        <p:blipFill>
          <a:blip r:embed="rId3" cstate="screen">
            <a:extLst>
              <a:ext uri="{28A0092B-C50C-407E-A947-70E740481C1C}">
                <a14:useLocalDpi xmlns:a14="http://schemas.microsoft.com/office/drawing/2010/main"/>
              </a:ext>
            </a:extLst>
          </a:blip>
          <a:stretch>
            <a:fillRect/>
          </a:stretch>
        </p:blipFill>
        <p:spPr>
          <a:xfrm flipH="1">
            <a:off x="2214592" y="689077"/>
            <a:ext cx="6929406" cy="3765346"/>
          </a:xfrm>
          <a:prstGeom prst="rect">
            <a:avLst/>
          </a:prstGeom>
          <a:noFill/>
          <a:ln>
            <a:noFill/>
          </a:ln>
        </p:spPr>
      </p:pic>
      <p:sp>
        <p:nvSpPr>
          <p:cNvPr id="128" name="Google Shape;128;p26"/>
          <p:cNvSpPr/>
          <p:nvPr/>
        </p:nvSpPr>
        <p:spPr>
          <a:xfrm rot="5400000">
            <a:off x="1290032" y="13850"/>
            <a:ext cx="3358800" cy="5026500"/>
          </a:xfrm>
          <a:prstGeom prst="rect">
            <a:avLst/>
          </a:prstGeom>
          <a:solidFill>
            <a:schemeClr val="accent1">
              <a:alpha val="86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26"/>
          <p:cNvSpPr txBox="1">
            <a:spLocks noGrp="1"/>
          </p:cNvSpPr>
          <p:nvPr>
            <p:ph type="ctrTitle"/>
          </p:nvPr>
        </p:nvSpPr>
        <p:spPr>
          <a:xfrm>
            <a:off x="516835" y="1214424"/>
            <a:ext cx="4492487" cy="255622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sz="3600" dirty="0">
                <a:solidFill>
                  <a:schemeClr val="lt1"/>
                </a:solidFill>
              </a:rPr>
              <a:t>THE CENTER FOR COMMUNITY ENGAGEMENT &amp; SERVICE LEARNING</a:t>
            </a:r>
            <a:br>
              <a:rPr lang="es" sz="3600" dirty="0">
                <a:solidFill>
                  <a:schemeClr val="lt1"/>
                </a:solidFill>
              </a:rPr>
            </a:br>
            <a:r>
              <a:rPr lang="es" sz="3600" dirty="0">
                <a:solidFill>
                  <a:schemeClr val="lt1"/>
                </a:solidFill>
              </a:rPr>
              <a:t>(CCESL)</a:t>
            </a:r>
            <a:endParaRPr sz="3600" dirty="0">
              <a:solidFill>
                <a:schemeClr val="lt1"/>
              </a:solidFill>
              <a:sym typeface="Livvic"/>
            </a:endParaRPr>
          </a:p>
        </p:txBody>
      </p:sp>
      <p:sp>
        <p:nvSpPr>
          <p:cNvPr id="129" name="Google Shape;129;p26"/>
          <p:cNvSpPr txBox="1">
            <a:spLocks noGrp="1"/>
          </p:cNvSpPr>
          <p:nvPr>
            <p:ph type="subTitle" idx="1"/>
          </p:nvPr>
        </p:nvSpPr>
        <p:spPr>
          <a:xfrm>
            <a:off x="516835" y="3849961"/>
            <a:ext cx="2335118" cy="31880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rPr>
              <a:t>Hobart and William Smith Colleges</a:t>
            </a:r>
            <a:endParaRPr dirty="0">
              <a:solidFill>
                <a:schemeClr val="lt1"/>
              </a:solidFill>
            </a:endParaRPr>
          </a:p>
        </p:txBody>
      </p:sp>
      <p:sp>
        <p:nvSpPr>
          <p:cNvPr id="131" name="Google Shape;131;p26"/>
          <p:cNvSpPr/>
          <p:nvPr/>
        </p:nvSpPr>
        <p:spPr>
          <a:xfrm rot="-5400000" flipH="1">
            <a:off x="7354200" y="2416550"/>
            <a:ext cx="3358800" cy="22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6390" y="3849961"/>
            <a:ext cx="2746925" cy="18885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650795">
            <a:off x="3857780" y="585986"/>
            <a:ext cx="2895600" cy="2171700"/>
          </a:xfrm>
          <a:prstGeom prst="rect">
            <a:avLst/>
          </a:prstGeom>
        </p:spPr>
      </p:pic>
      <p:sp>
        <p:nvSpPr>
          <p:cNvPr id="224" name="Google Shape;224;p34"/>
          <p:cNvSpPr/>
          <p:nvPr/>
        </p:nvSpPr>
        <p:spPr>
          <a:xfrm>
            <a:off x="87897" y="150674"/>
            <a:ext cx="4059900" cy="111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4"/>
          <p:cNvSpPr/>
          <p:nvPr/>
        </p:nvSpPr>
        <p:spPr>
          <a:xfrm rot="-5400000" flipH="1">
            <a:off x="1413110" y="2195683"/>
            <a:ext cx="1440300" cy="3881400"/>
          </a:xfrm>
          <a:prstGeom prst="rect">
            <a:avLst/>
          </a:prstGeom>
          <a:gradFill>
            <a:gsLst>
              <a:gs pos="50000">
                <a:srgbClr val="6BA39E"/>
              </a:gs>
              <a:gs pos="0">
                <a:srgbClr val="9ECFCB">
                  <a:alpha val="2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4"/>
          <p:cNvSpPr txBox="1">
            <a:spLocks noGrp="1"/>
          </p:cNvSpPr>
          <p:nvPr>
            <p:ph type="subTitle" idx="1"/>
          </p:nvPr>
        </p:nvSpPr>
        <p:spPr>
          <a:xfrm>
            <a:off x="281609" y="3566496"/>
            <a:ext cx="3609184" cy="1139773"/>
          </a:xfrm>
          <a:prstGeom prst="rect">
            <a:avLst/>
          </a:prstGeom>
        </p:spPr>
        <p:txBody>
          <a:bodyPr spcFirstLastPara="1" wrap="square" lIns="91425" tIns="91425" rIns="91425" bIns="91425" anchor="t" anchorCtr="0">
            <a:noAutofit/>
          </a:bodyPr>
          <a:lstStyle/>
          <a:p>
            <a:pPr marL="0" indent="0">
              <a:spcAft>
                <a:spcPts val="1600"/>
              </a:spcAft>
            </a:pPr>
            <a:r>
              <a:rPr lang="en-US" altLang="en-US" sz="140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rPr>
              <a:t>Helps local youth ages 6-16 meet their potential by matching HWS students in one-on-one mentoring relationships. Weekly one-on-one interactions, year commitment – become a “big”!</a:t>
            </a:r>
            <a:endParaRPr dirty="0">
              <a:solidFill>
                <a:schemeClr val="lt1"/>
              </a:solidFill>
            </a:endParaRPr>
          </a:p>
        </p:txBody>
      </p:sp>
      <p:sp>
        <p:nvSpPr>
          <p:cNvPr id="227" name="Google Shape;227;p34"/>
          <p:cNvSpPr txBox="1">
            <a:spLocks noGrp="1"/>
          </p:cNvSpPr>
          <p:nvPr>
            <p:ph type="ctrTitle"/>
          </p:nvPr>
        </p:nvSpPr>
        <p:spPr>
          <a:xfrm>
            <a:off x="17785" y="433149"/>
            <a:ext cx="4192960" cy="550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2"/>
                </a:solidFill>
              </a:rPr>
              <a:t>Big Brothers Big Sisters</a:t>
            </a:r>
            <a:endParaRPr dirty="0">
              <a:solidFill>
                <a:schemeClr val="tx2"/>
              </a:solidFill>
            </a:endParaRPr>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51822" y="234674"/>
            <a:ext cx="2521744" cy="4621859"/>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5928" y="3208342"/>
            <a:ext cx="1561989" cy="1648191"/>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11501249-7B32-4B84-9F1E-720C28749A5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25543" y="1671836"/>
            <a:ext cx="2829495" cy="1440301"/>
          </a:xfrm>
          <a:prstGeom prst="rect">
            <a:avLst/>
          </a:prstGeom>
        </p:spPr>
      </p:pic>
    </p:spTree>
    <p:extLst>
      <p:ext uri="{BB962C8B-B14F-4D97-AF65-F5344CB8AC3E}">
        <p14:creationId xmlns:p14="http://schemas.microsoft.com/office/powerpoint/2010/main" val="3880731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p:nvPr/>
        </p:nvSpPr>
        <p:spPr>
          <a:xfrm>
            <a:off x="4984566" y="150674"/>
            <a:ext cx="4059900" cy="111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4"/>
          <p:cNvSpPr/>
          <p:nvPr/>
        </p:nvSpPr>
        <p:spPr>
          <a:xfrm rot="-5400000" flipH="1">
            <a:off x="1314339" y="2160784"/>
            <a:ext cx="1669071" cy="3968284"/>
          </a:xfrm>
          <a:prstGeom prst="rect">
            <a:avLst/>
          </a:prstGeom>
          <a:gradFill>
            <a:gsLst>
              <a:gs pos="50000">
                <a:srgbClr val="6BA39E"/>
              </a:gs>
              <a:gs pos="0">
                <a:srgbClr val="9ECFCB">
                  <a:alpha val="2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4"/>
          <p:cNvSpPr txBox="1">
            <a:spLocks noGrp="1"/>
          </p:cNvSpPr>
          <p:nvPr>
            <p:ph type="subTitle" idx="1"/>
          </p:nvPr>
        </p:nvSpPr>
        <p:spPr>
          <a:xfrm>
            <a:off x="223638" y="3333624"/>
            <a:ext cx="3956398" cy="1669296"/>
          </a:xfrm>
          <a:prstGeom prst="rect">
            <a:avLst/>
          </a:prstGeom>
        </p:spPr>
        <p:txBody>
          <a:bodyPr spcFirstLastPara="1" wrap="square" lIns="91425" tIns="91425" rIns="91425" bIns="91425" anchor="t" anchorCtr="0">
            <a:noAutofit/>
          </a:bodyPr>
          <a:lstStyle/>
          <a:p>
            <a:pPr marL="152400" indent="0" eaLnBrk="1" hangingPunct="1"/>
            <a:r>
              <a:rPr lang="en-US" altLang="en-US" sz="1400" dirty="0">
                <a:solidFill>
                  <a:schemeClr val="bg1"/>
                </a:solidFill>
                <a:latin typeface="Catamaran Light" panose="020B0604020202020204" charset="0"/>
                <a:cs typeface="Catamaran Light" panose="020B0604020202020204" charset="0"/>
              </a:rPr>
              <a:t>Voter Registration + Absentee Ballot info</a:t>
            </a:r>
          </a:p>
          <a:p>
            <a:pPr marL="152400" indent="0" eaLnBrk="1" hangingPunct="1"/>
            <a:r>
              <a:rPr lang="en-US" altLang="en-US" sz="1400" dirty="0">
                <a:solidFill>
                  <a:schemeClr val="bg1"/>
                </a:solidFill>
                <a:latin typeface="Catamaran Light" panose="020B0604020202020204" charset="0"/>
                <a:cs typeface="Catamaran Light" panose="020B0604020202020204" charset="0"/>
              </a:rPr>
              <a:t>Voter Education </a:t>
            </a:r>
          </a:p>
          <a:p>
            <a:pPr marL="152400" indent="0" eaLnBrk="1" hangingPunct="1"/>
            <a:r>
              <a:rPr lang="en-US" altLang="en-US" sz="1400" dirty="0">
                <a:solidFill>
                  <a:schemeClr val="bg1"/>
                </a:solidFill>
                <a:latin typeface="Catamaran Light" panose="020B0604020202020204" charset="0"/>
                <a:cs typeface="Catamaran Light" panose="020B0604020202020204" charset="0"/>
              </a:rPr>
              <a:t>Election Day transportation</a:t>
            </a:r>
          </a:p>
          <a:p>
            <a:pPr marL="152400" indent="0" eaLnBrk="1" hangingPunct="1"/>
            <a:r>
              <a:rPr lang="en-US" altLang="en-US" sz="1400" dirty="0">
                <a:solidFill>
                  <a:schemeClr val="bg1"/>
                </a:solidFill>
                <a:latin typeface="Catamaran Light" panose="020B0604020202020204" charset="0"/>
                <a:cs typeface="Catamaran Light" panose="020B0604020202020204" charset="0"/>
              </a:rPr>
              <a:t>Non-partisan programming, movie nights, panel discussions, Congress to Campus, etc.</a:t>
            </a:r>
          </a:p>
          <a:p>
            <a:pPr marL="152400" indent="0"/>
            <a:r>
              <a:rPr lang="en-US" altLang="en-US" sz="1400" b="1" dirty="0">
                <a:solidFill>
                  <a:schemeClr val="bg1"/>
                </a:solidFill>
                <a:latin typeface="Catamaran Light" panose="020B0604020202020204" charset="0"/>
                <a:cs typeface="Catamaran Light" panose="020B0604020202020204" charset="0"/>
              </a:rPr>
              <a:t>Email </a:t>
            </a:r>
            <a:r>
              <a:rPr lang="en-US" altLang="en-US" sz="1400" b="1" dirty="0">
                <a:solidFill>
                  <a:schemeClr val="bg1"/>
                </a:solidFill>
                <a:latin typeface="Catamaran Light" panose="020B0604020202020204" charset="0"/>
                <a:cs typeface="Catamaran Light" panose="020B0604020202020204" charset="0"/>
                <a:hlinkClick r:id="rId3">
                  <a:extLst>
                    <a:ext uri="{A12FA001-AC4F-418D-AE19-62706E023703}">
                      <ahyp:hlinkClr xmlns:ahyp="http://schemas.microsoft.com/office/drawing/2018/hyperlinkcolor" xmlns="" val="tx"/>
                    </a:ext>
                  </a:extLst>
                </a:hlinkClick>
              </a:rPr>
              <a:t>vote@hws.edu</a:t>
            </a:r>
            <a:r>
              <a:rPr lang="en-US" altLang="en-US" sz="1400" b="1" dirty="0">
                <a:solidFill>
                  <a:schemeClr val="bg1"/>
                </a:solidFill>
                <a:latin typeface="Catamaran Light" panose="020B0604020202020204" charset="0"/>
                <a:cs typeface="Catamaran Light" panose="020B0604020202020204" charset="0"/>
              </a:rPr>
              <a:t> or follow on IG @</a:t>
            </a:r>
            <a:r>
              <a:rPr lang="en-US" sz="1400" b="1" i="0" dirty="0">
                <a:solidFill>
                  <a:schemeClr val="bg1"/>
                </a:solidFill>
                <a:effectLst/>
                <a:latin typeface="-apple-system"/>
              </a:rPr>
              <a:t>hwsvotes</a:t>
            </a:r>
          </a:p>
          <a:p>
            <a:pPr marL="152400" indent="0" eaLnBrk="1" hangingPunct="1"/>
            <a:endParaRPr lang="en-US" altLang="en-US" sz="1400" dirty="0">
              <a:solidFill>
                <a:schemeClr val="bg1"/>
              </a:solidFill>
              <a:latin typeface="Catamaran Light" panose="020B0604020202020204" charset="0"/>
              <a:cs typeface="Catamaran Light" panose="020B0604020202020204" charset="0"/>
            </a:endParaRPr>
          </a:p>
          <a:p>
            <a:pPr marL="0" lvl="0" indent="0" algn="l" rtl="0">
              <a:spcBef>
                <a:spcPts val="0"/>
              </a:spcBef>
              <a:spcAft>
                <a:spcPts val="1600"/>
              </a:spcAft>
              <a:buNone/>
            </a:pPr>
            <a:r>
              <a:rPr lang="en-US" dirty="0">
                <a:solidFill>
                  <a:schemeClr val="lt1"/>
                </a:solidFill>
              </a:rPr>
              <a:t>	</a:t>
            </a:r>
            <a:endParaRPr dirty="0">
              <a:solidFill>
                <a:schemeClr val="lt1"/>
              </a:solidFill>
            </a:endParaRPr>
          </a:p>
        </p:txBody>
      </p:sp>
      <p:sp>
        <p:nvSpPr>
          <p:cNvPr id="227" name="Google Shape;227;p34"/>
          <p:cNvSpPr txBox="1">
            <a:spLocks noGrp="1"/>
          </p:cNvSpPr>
          <p:nvPr>
            <p:ph type="ctrTitle"/>
          </p:nvPr>
        </p:nvSpPr>
        <p:spPr>
          <a:xfrm>
            <a:off x="6067870" y="433149"/>
            <a:ext cx="2092360" cy="550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2"/>
                </a:solidFill>
              </a:rPr>
              <a:t>HWS Votes</a:t>
            </a:r>
            <a:endParaRPr dirty="0">
              <a:solidFill>
                <a:schemeClr val="tx2"/>
              </a:solidFill>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0169" y="1548849"/>
            <a:ext cx="2244362" cy="1122181"/>
          </a:xfrm>
          <a:prstGeom prst="rect">
            <a:avLst/>
          </a:prstGeom>
        </p:spPr>
      </p:pic>
      <p:pic>
        <p:nvPicPr>
          <p:cNvPr id="4" name="Picture 3" descr="A group of people sitting in a room with a projector screen&#10;&#10;Description automatically generated with medium confidence">
            <a:extLst>
              <a:ext uri="{FF2B5EF4-FFF2-40B4-BE49-F238E27FC236}">
                <a16:creationId xmlns:a16="http://schemas.microsoft.com/office/drawing/2014/main" id="{439830A9-5C51-4648-BE66-0812DBD05E1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66491" y="3208665"/>
            <a:ext cx="2826334" cy="1695800"/>
          </a:xfrm>
          <a:prstGeom prst="rect">
            <a:avLst/>
          </a:prstGeom>
        </p:spPr>
      </p:pic>
      <p:pic>
        <p:nvPicPr>
          <p:cNvPr id="6" name="Picture 5">
            <a:extLst>
              <a:ext uri="{FF2B5EF4-FFF2-40B4-BE49-F238E27FC236}">
                <a16:creationId xmlns:a16="http://schemas.microsoft.com/office/drawing/2014/main" id="{4FB530D8-544A-4AE1-8365-1B427DC66030}"/>
              </a:ext>
            </a:extLst>
          </p:cNvPr>
          <p:cNvPicPr>
            <a:picLocks noChangeAspect="1"/>
          </p:cNvPicPr>
          <p:nvPr/>
        </p:nvPicPr>
        <p:blipFill>
          <a:blip r:embed="rId6"/>
          <a:stretch>
            <a:fillRect/>
          </a:stretch>
        </p:blipFill>
        <p:spPr>
          <a:xfrm>
            <a:off x="164731" y="166915"/>
            <a:ext cx="2465661" cy="2869950"/>
          </a:xfrm>
          <a:prstGeom prst="rect">
            <a:avLst/>
          </a:prstGeom>
        </p:spPr>
      </p:pic>
      <p:pic>
        <p:nvPicPr>
          <p:cNvPr id="5" name="Picture 4" descr="A picture containing website&#10;&#10;Description automatically generated">
            <a:extLst>
              <a:ext uri="{FF2B5EF4-FFF2-40B4-BE49-F238E27FC236}">
                <a16:creationId xmlns:a16="http://schemas.microsoft.com/office/drawing/2014/main" id="{5B91416D-D446-55BB-8C2D-14983D9C49B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931788" y="453720"/>
            <a:ext cx="1853447" cy="2472470"/>
          </a:xfrm>
          <a:prstGeom prst="rect">
            <a:avLst/>
          </a:prstGeom>
        </p:spPr>
      </p:pic>
      <p:pic>
        <p:nvPicPr>
          <p:cNvPr id="8" name="Picture 7" descr="A picture containing text, tree, outdoor, sign&#10;&#10;Description automatically generated">
            <a:extLst>
              <a:ext uri="{FF2B5EF4-FFF2-40B4-BE49-F238E27FC236}">
                <a16:creationId xmlns:a16="http://schemas.microsoft.com/office/drawing/2014/main" id="{6E022C3D-BA60-A40D-5DB9-9FD095DDFBA2}"/>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179280" y="2671030"/>
            <a:ext cx="1917700" cy="1917700"/>
          </a:xfrm>
          <a:prstGeom prst="rect">
            <a:avLst/>
          </a:prstGeom>
        </p:spPr>
      </p:pic>
    </p:spTree>
    <p:extLst>
      <p:ext uri="{BB962C8B-B14F-4D97-AF65-F5344CB8AC3E}">
        <p14:creationId xmlns:p14="http://schemas.microsoft.com/office/powerpoint/2010/main" val="423851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p:nvPr/>
        </p:nvSpPr>
        <p:spPr>
          <a:xfrm>
            <a:off x="87896" y="150674"/>
            <a:ext cx="5022819" cy="111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4"/>
          <p:cNvSpPr/>
          <p:nvPr/>
        </p:nvSpPr>
        <p:spPr>
          <a:xfrm rot="-5400000" flipH="1">
            <a:off x="1308447" y="2185293"/>
            <a:ext cx="1440300" cy="3881400"/>
          </a:xfrm>
          <a:prstGeom prst="rect">
            <a:avLst/>
          </a:prstGeom>
          <a:gradFill>
            <a:gsLst>
              <a:gs pos="50000">
                <a:srgbClr val="6BA39E"/>
              </a:gs>
              <a:gs pos="0">
                <a:srgbClr val="9ECFCB">
                  <a:alpha val="2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4"/>
          <p:cNvSpPr txBox="1">
            <a:spLocks noGrp="1"/>
          </p:cNvSpPr>
          <p:nvPr>
            <p:ph type="subTitle" idx="1"/>
          </p:nvPr>
        </p:nvSpPr>
        <p:spPr>
          <a:xfrm>
            <a:off x="176946" y="3558991"/>
            <a:ext cx="3609184" cy="1139773"/>
          </a:xfrm>
          <a:prstGeom prst="rect">
            <a:avLst/>
          </a:prstGeom>
        </p:spPr>
        <p:txBody>
          <a:bodyPr spcFirstLastPara="1" wrap="square" lIns="91425" tIns="91425" rIns="91425" bIns="91425" anchor="t" anchorCtr="0">
            <a:noAutofit/>
          </a:bodyPr>
          <a:lstStyle/>
          <a:p>
            <a:pPr marL="0" indent="0">
              <a:spcAft>
                <a:spcPts val="1600"/>
              </a:spcAft>
            </a:pPr>
            <a:r>
              <a:rPr lang="en-US" altLang="en-US" sz="140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rPr>
              <a:t>Students, faculty and staff work together to prepare and serve a hot meal for community members for 8 Thursdays during the school year (October and February).</a:t>
            </a:r>
          </a:p>
          <a:p>
            <a:pPr marL="0" lvl="0" indent="0" algn="l" rtl="0">
              <a:spcBef>
                <a:spcPts val="0"/>
              </a:spcBef>
              <a:spcAft>
                <a:spcPts val="1600"/>
              </a:spcAft>
              <a:buNone/>
            </a:pPr>
            <a:endParaRPr dirty="0">
              <a:solidFill>
                <a:schemeClr val="lt1"/>
              </a:solidFill>
            </a:endParaRPr>
          </a:p>
        </p:txBody>
      </p:sp>
      <p:sp>
        <p:nvSpPr>
          <p:cNvPr id="227" name="Google Shape;227;p34"/>
          <p:cNvSpPr txBox="1">
            <a:spLocks noGrp="1"/>
          </p:cNvSpPr>
          <p:nvPr>
            <p:ph type="ctrTitle"/>
          </p:nvPr>
        </p:nvSpPr>
        <p:spPr>
          <a:xfrm>
            <a:off x="99661" y="435310"/>
            <a:ext cx="5011054" cy="550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2"/>
                </a:solidFill>
              </a:rPr>
              <a:t>Community Lunch Program</a:t>
            </a:r>
            <a:endParaRPr dirty="0">
              <a:solidFill>
                <a:schemeClr val="tx2"/>
              </a:solidFill>
            </a:endParaRPr>
          </a:p>
        </p:txBody>
      </p:sp>
      <p:pic>
        <p:nvPicPr>
          <p:cNvPr id="7" name="Picture 6">
            <a:extLst>
              <a:ext uri="{FF2B5EF4-FFF2-40B4-BE49-F238E27FC236}">
                <a16:creationId xmlns:a16="http://schemas.microsoft.com/office/drawing/2014/main" id="{5CF0237F-C30C-4D70-8878-E88A10EEC910}"/>
              </a:ext>
            </a:extLst>
          </p:cNvPr>
          <p:cNvPicPr>
            <a:picLocks noChangeAspect="1"/>
          </p:cNvPicPr>
          <p:nvPr/>
        </p:nvPicPr>
        <p:blipFill>
          <a:blip r:embed="rId3"/>
          <a:stretch>
            <a:fillRect/>
          </a:stretch>
        </p:blipFill>
        <p:spPr>
          <a:xfrm>
            <a:off x="563356" y="1296057"/>
            <a:ext cx="2846594" cy="2049392"/>
          </a:xfrm>
          <a:prstGeom prst="rect">
            <a:avLst/>
          </a:prstGeom>
        </p:spPr>
      </p:pic>
      <p:pic>
        <p:nvPicPr>
          <p:cNvPr id="11" name="Picture 10">
            <a:extLst>
              <a:ext uri="{FF2B5EF4-FFF2-40B4-BE49-F238E27FC236}">
                <a16:creationId xmlns:a16="http://schemas.microsoft.com/office/drawing/2014/main" id="{DF9531BB-E31F-44AE-ACC1-5F3EFF8BB79D}"/>
              </a:ext>
            </a:extLst>
          </p:cNvPr>
          <p:cNvPicPr>
            <a:picLocks noChangeAspect="1"/>
          </p:cNvPicPr>
          <p:nvPr/>
        </p:nvPicPr>
        <p:blipFill>
          <a:blip r:embed="rId4"/>
          <a:stretch>
            <a:fillRect/>
          </a:stretch>
        </p:blipFill>
        <p:spPr>
          <a:xfrm>
            <a:off x="5855162" y="203857"/>
            <a:ext cx="3111703" cy="2184400"/>
          </a:xfrm>
          <a:prstGeom prst="rect">
            <a:avLst/>
          </a:prstGeom>
        </p:spPr>
      </p:pic>
      <p:pic>
        <p:nvPicPr>
          <p:cNvPr id="13" name="Picture 12">
            <a:extLst>
              <a:ext uri="{FF2B5EF4-FFF2-40B4-BE49-F238E27FC236}">
                <a16:creationId xmlns:a16="http://schemas.microsoft.com/office/drawing/2014/main" id="{B9E97378-1FA7-44A2-BE5A-2C2964F86FA9}"/>
              </a:ext>
            </a:extLst>
          </p:cNvPr>
          <p:cNvPicPr>
            <a:picLocks noChangeAspect="1"/>
          </p:cNvPicPr>
          <p:nvPr/>
        </p:nvPicPr>
        <p:blipFill>
          <a:blip r:embed="rId5"/>
          <a:stretch>
            <a:fillRect/>
          </a:stretch>
        </p:blipFill>
        <p:spPr>
          <a:xfrm>
            <a:off x="6306021" y="2548868"/>
            <a:ext cx="2750082" cy="2390775"/>
          </a:xfrm>
          <a:prstGeom prst="rect">
            <a:avLst/>
          </a:prstGeom>
        </p:spPr>
      </p:pic>
      <p:pic>
        <p:nvPicPr>
          <p:cNvPr id="3" name="Picture 2" descr="A group of people preparing food&#10;&#10;Description automatically generated with medium confidence">
            <a:extLst>
              <a:ext uri="{FF2B5EF4-FFF2-40B4-BE49-F238E27FC236}">
                <a16:creationId xmlns:a16="http://schemas.microsoft.com/office/drawing/2014/main" id="{9A4174AA-8CCD-698F-C6FE-121EA61A795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459427" y="2058056"/>
            <a:ext cx="2846594" cy="2134946"/>
          </a:xfrm>
          <a:prstGeom prst="rect">
            <a:avLst/>
          </a:prstGeom>
        </p:spPr>
      </p:pic>
    </p:spTree>
    <p:extLst>
      <p:ext uri="{BB962C8B-B14F-4D97-AF65-F5344CB8AC3E}">
        <p14:creationId xmlns:p14="http://schemas.microsoft.com/office/powerpoint/2010/main" val="131866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p:nvPr/>
        </p:nvSpPr>
        <p:spPr>
          <a:xfrm>
            <a:off x="4984566" y="150674"/>
            <a:ext cx="4059900" cy="111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4"/>
          <p:cNvSpPr/>
          <p:nvPr/>
        </p:nvSpPr>
        <p:spPr>
          <a:xfrm rot="-5400000" flipH="1">
            <a:off x="1349729" y="2415584"/>
            <a:ext cx="1440300" cy="3881400"/>
          </a:xfrm>
          <a:prstGeom prst="rect">
            <a:avLst/>
          </a:prstGeom>
          <a:gradFill>
            <a:gsLst>
              <a:gs pos="50000">
                <a:srgbClr val="6BA39E"/>
              </a:gs>
              <a:gs pos="0">
                <a:srgbClr val="9ECFCB">
                  <a:alpha val="2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4"/>
          <p:cNvSpPr txBox="1">
            <a:spLocks noGrp="1"/>
          </p:cNvSpPr>
          <p:nvPr>
            <p:ph type="subTitle" idx="1"/>
          </p:nvPr>
        </p:nvSpPr>
        <p:spPr>
          <a:xfrm>
            <a:off x="141065" y="3635909"/>
            <a:ext cx="3869513" cy="1387456"/>
          </a:xfrm>
          <a:prstGeom prst="rect">
            <a:avLst/>
          </a:prstGeom>
        </p:spPr>
        <p:txBody>
          <a:bodyPr spcFirstLastPara="1" wrap="square" lIns="91425" tIns="91425" rIns="91425" bIns="91425" anchor="t" anchorCtr="0">
            <a:noAutofit/>
          </a:bodyPr>
          <a:lstStyle/>
          <a:p>
            <a:pPr marL="152400" indent="0" eaLnBrk="1" hangingPunct="1"/>
            <a:r>
              <a:rPr lang="en-US" altLang="en-US" sz="1400" dirty="0">
                <a:solidFill>
                  <a:schemeClr val="bg1"/>
                </a:solidFill>
                <a:latin typeface="Catamaran Light" panose="020B0604020202020204" charset="0"/>
                <a:cs typeface="Catamaran Light" panose="020B0604020202020204" charset="0"/>
              </a:rPr>
              <a:t>Established in 1989, A federal work study program (earn $) which places HWS tutors in six area schools. Tutors spend one-on-one time with an elementary aged student to help improve upon their reading and writing skills and abilities.</a:t>
            </a:r>
          </a:p>
          <a:p>
            <a:pPr marL="0" lvl="0" indent="0" algn="l" rtl="0">
              <a:spcBef>
                <a:spcPts val="0"/>
              </a:spcBef>
              <a:spcAft>
                <a:spcPts val="1600"/>
              </a:spcAft>
              <a:buNone/>
            </a:pPr>
            <a:endParaRPr dirty="0">
              <a:solidFill>
                <a:schemeClr val="lt1"/>
              </a:solidFill>
            </a:endParaRPr>
          </a:p>
        </p:txBody>
      </p:sp>
      <p:sp>
        <p:nvSpPr>
          <p:cNvPr id="227" name="Google Shape;227;p34"/>
          <p:cNvSpPr txBox="1">
            <a:spLocks noGrp="1"/>
          </p:cNvSpPr>
          <p:nvPr>
            <p:ph type="ctrTitle"/>
          </p:nvPr>
        </p:nvSpPr>
        <p:spPr>
          <a:xfrm>
            <a:off x="5258628" y="223560"/>
            <a:ext cx="3479800" cy="94278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tx2"/>
                </a:solidFill>
              </a:rPr>
              <a:t>HWS Corps</a:t>
            </a:r>
            <a:br>
              <a:rPr lang="en-US" dirty="0">
                <a:solidFill>
                  <a:schemeClr val="tx2"/>
                </a:solidFill>
              </a:rPr>
            </a:br>
            <a:r>
              <a:rPr lang="en-US" dirty="0">
                <a:solidFill>
                  <a:schemeClr val="tx2"/>
                </a:solidFill>
              </a:rPr>
              <a:t>@</a:t>
            </a:r>
            <a:r>
              <a:rPr lang="en-US" b="0" dirty="0">
                <a:solidFill>
                  <a:schemeClr val="tx2"/>
                </a:solidFill>
              </a:rPr>
              <a:t>America Reads</a:t>
            </a:r>
            <a:endParaRPr dirty="0">
              <a:solidFill>
                <a:schemeClr val="tx2"/>
              </a:solidFill>
            </a:endParaRPr>
          </a:p>
        </p:txBody>
      </p:sp>
      <p:pic>
        <p:nvPicPr>
          <p:cNvPr id="14"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02227" y="2900643"/>
            <a:ext cx="2832771" cy="2124229"/>
          </a:xfrm>
          <a:prstGeom prst="roundRect">
            <a:avLst>
              <a:gd name="adj" fmla="val 0"/>
            </a:avLst>
          </a:prstGeom>
          <a:solidFill>
            <a:srgbClr val="FFFFFF">
              <a:shade val="85000"/>
            </a:srgbClr>
          </a:solidFill>
          <a:ln>
            <a:noFill/>
          </a:ln>
          <a:effectLst>
            <a:reflection blurRad="12700" stA="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1065" y="150674"/>
            <a:ext cx="3712600" cy="2227560"/>
          </a:xfrm>
          <a:prstGeom prst="roundRect">
            <a:avLst>
              <a:gd name="adj" fmla="val 0"/>
            </a:avLst>
          </a:prstGeom>
          <a:solidFill>
            <a:srgbClr val="FFFFFF">
              <a:shade val="85000"/>
            </a:srgbClr>
          </a:solidFill>
          <a:ln>
            <a:noFill/>
          </a:ln>
          <a:effectLst>
            <a:reflection blurRad="12700" stA="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Picture 2" descr="A group of people in blue uniforms in front of a building&#10;&#10;Description automatically generated with low confidence">
            <a:extLst>
              <a:ext uri="{FF2B5EF4-FFF2-40B4-BE49-F238E27FC236}">
                <a16:creationId xmlns:a16="http://schemas.microsoft.com/office/drawing/2014/main" id="{98C65E75-F369-4C9B-9C26-9EE02A87EF0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58787" y="1613270"/>
            <a:ext cx="3205513" cy="2227560"/>
          </a:xfrm>
          <a:prstGeom prst="rect">
            <a:avLst/>
          </a:prstGeom>
        </p:spPr>
      </p:pic>
    </p:spTree>
    <p:extLst>
      <p:ext uri="{BB962C8B-B14F-4D97-AF65-F5344CB8AC3E}">
        <p14:creationId xmlns:p14="http://schemas.microsoft.com/office/powerpoint/2010/main" val="346113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14" name="Picture 13" descr="A group of people in blue uniforms in front of a building&#10;&#10;Description automatically generated with low confidence">
            <a:extLst>
              <a:ext uri="{FF2B5EF4-FFF2-40B4-BE49-F238E27FC236}">
                <a16:creationId xmlns:a16="http://schemas.microsoft.com/office/drawing/2014/main" id="{FF13951F-41C2-4E04-A950-ED1A5121AB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2188" y="150674"/>
            <a:ext cx="3130472" cy="217541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1754" y="1421095"/>
            <a:ext cx="3216443" cy="1824091"/>
          </a:xfrm>
          <a:prstGeom prst="rect">
            <a:avLst/>
          </a:prstGeom>
        </p:spPr>
      </p:pic>
      <p:sp>
        <p:nvSpPr>
          <p:cNvPr id="224" name="Google Shape;224;p34"/>
          <p:cNvSpPr/>
          <p:nvPr/>
        </p:nvSpPr>
        <p:spPr>
          <a:xfrm>
            <a:off x="87897" y="150674"/>
            <a:ext cx="4059900" cy="111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4"/>
          <p:cNvSpPr/>
          <p:nvPr/>
        </p:nvSpPr>
        <p:spPr>
          <a:xfrm rot="-5400000" flipH="1">
            <a:off x="1441173" y="2186411"/>
            <a:ext cx="1440300" cy="3881400"/>
          </a:xfrm>
          <a:prstGeom prst="rect">
            <a:avLst/>
          </a:prstGeom>
          <a:gradFill>
            <a:gsLst>
              <a:gs pos="50000">
                <a:srgbClr val="6BA39E"/>
              </a:gs>
              <a:gs pos="0">
                <a:srgbClr val="9ECFCB">
                  <a:alpha val="2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4"/>
          <p:cNvSpPr txBox="1">
            <a:spLocks noGrp="1"/>
          </p:cNvSpPr>
          <p:nvPr>
            <p:ph type="subTitle" idx="1"/>
          </p:nvPr>
        </p:nvSpPr>
        <p:spPr>
          <a:xfrm>
            <a:off x="309671" y="3469462"/>
            <a:ext cx="3609184" cy="1139773"/>
          </a:xfrm>
          <a:prstGeom prst="rect">
            <a:avLst/>
          </a:prstGeom>
        </p:spPr>
        <p:txBody>
          <a:bodyPr spcFirstLastPara="1" wrap="square" lIns="91425" tIns="91425" rIns="91425" bIns="91425" anchor="t" anchorCtr="0">
            <a:noAutofit/>
          </a:bodyPr>
          <a:lstStyle/>
          <a:p>
            <a:pPr marL="0" indent="0">
              <a:spcAft>
                <a:spcPts val="1600"/>
              </a:spcAft>
            </a:pPr>
            <a:r>
              <a:rPr lang="en-US" sz="115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rPr>
              <a:t>Two locations (Geneva Community Center and Goodman St.) tutors head to the Boys and Girls Club to tutor and mentor local Geneva students.  Power Hour allows students to asks their tutors questions and after they all get to go play in different program areas (art room, gym, games room, and/or the computer lab)</a:t>
            </a:r>
            <a:endParaRPr sz="1150" dirty="0">
              <a:solidFill>
                <a:schemeClr val="lt1"/>
              </a:solidFill>
            </a:endParaRPr>
          </a:p>
        </p:txBody>
      </p:sp>
      <p:sp>
        <p:nvSpPr>
          <p:cNvPr id="13" name="Google Shape;227;p34"/>
          <p:cNvSpPr txBox="1">
            <a:spLocks/>
          </p:cNvSpPr>
          <p:nvPr/>
        </p:nvSpPr>
        <p:spPr>
          <a:xfrm>
            <a:off x="609898" y="233464"/>
            <a:ext cx="2999090" cy="100491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9pPr>
          </a:lstStyle>
          <a:p>
            <a:pPr algn="ctr"/>
            <a:r>
              <a:rPr lang="en-US" dirty="0">
                <a:solidFill>
                  <a:schemeClr val="tx2"/>
                </a:solidFill>
              </a:rPr>
              <a:t>HWS Corps</a:t>
            </a:r>
            <a:br>
              <a:rPr lang="en-US" dirty="0">
                <a:solidFill>
                  <a:schemeClr val="tx2"/>
                </a:solidFill>
              </a:rPr>
            </a:br>
            <a:r>
              <a:rPr lang="en-US" dirty="0">
                <a:solidFill>
                  <a:schemeClr val="tx2"/>
                </a:solidFill>
              </a:rPr>
              <a:t>@</a:t>
            </a:r>
            <a:r>
              <a:rPr lang="en-US" sz="1800" b="0" dirty="0">
                <a:solidFill>
                  <a:schemeClr val="tx2"/>
                </a:solidFill>
              </a:rPr>
              <a:t>Boys and Girls Club</a:t>
            </a:r>
            <a:endParaRPr lang="en-US" dirty="0">
              <a:solidFill>
                <a:schemeClr val="tx2"/>
              </a:solidFill>
            </a:endParaRPr>
          </a:p>
        </p:txBody>
      </p:sp>
      <p:pic>
        <p:nvPicPr>
          <p:cNvPr id="17" name="Picture 4" descr="http://bgcgeneva.org/images/header-logo.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09671" y="1804233"/>
            <a:ext cx="2222113" cy="10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people posing for a photo&#10;&#10;Description automatically generated">
            <a:extLst>
              <a:ext uri="{FF2B5EF4-FFF2-40B4-BE49-F238E27FC236}">
                <a16:creationId xmlns:a16="http://schemas.microsoft.com/office/drawing/2014/main" id="{0FBD30AD-B1A6-58E0-223A-201C5A2DB20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022601" y="2717351"/>
            <a:ext cx="3010059" cy="2258787"/>
          </a:xfrm>
          <a:prstGeom prst="rect">
            <a:avLst/>
          </a:prstGeom>
        </p:spPr>
      </p:pic>
    </p:spTree>
    <p:extLst>
      <p:ext uri="{BB962C8B-B14F-4D97-AF65-F5344CB8AC3E}">
        <p14:creationId xmlns:p14="http://schemas.microsoft.com/office/powerpoint/2010/main" val="341903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3" name="Google Shape;423;p45"/>
          <p:cNvPicPr preferRelativeResize="0"/>
          <p:nvPr/>
        </p:nvPicPr>
        <p:blipFill rotWithShape="1">
          <a:blip r:embed="rId3" cstate="screen">
            <a:extLst>
              <a:ext uri="{28A0092B-C50C-407E-A947-70E740481C1C}">
                <a14:useLocalDpi xmlns:a14="http://schemas.microsoft.com/office/drawing/2010/main"/>
              </a:ext>
            </a:extLst>
          </a:blip>
          <a:srcRect l="-12"/>
          <a:stretch/>
        </p:blipFill>
        <p:spPr>
          <a:xfrm>
            <a:off x="6460347" y="525576"/>
            <a:ext cx="2514403" cy="1576668"/>
          </a:xfrm>
          <a:prstGeom prst="rect">
            <a:avLst/>
          </a:prstGeom>
          <a:noFill/>
          <a:ln>
            <a:noFill/>
          </a:ln>
        </p:spPr>
      </p:pic>
      <p:sp>
        <p:nvSpPr>
          <p:cNvPr id="428" name="Google Shape;428;p45"/>
          <p:cNvSpPr/>
          <p:nvPr/>
        </p:nvSpPr>
        <p:spPr>
          <a:xfrm flipH="1">
            <a:off x="4165192" y="1590144"/>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45"/>
          <p:cNvSpPr txBox="1">
            <a:spLocks noGrp="1"/>
          </p:cNvSpPr>
          <p:nvPr>
            <p:ph type="subTitle" idx="1"/>
          </p:nvPr>
        </p:nvSpPr>
        <p:spPr>
          <a:xfrm flipH="1">
            <a:off x="4165192" y="2082058"/>
            <a:ext cx="2361739" cy="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Sort Orientation groups into the different project sites and arrange transportation!</a:t>
            </a:r>
            <a:endParaRPr dirty="0"/>
          </a:p>
        </p:txBody>
      </p:sp>
      <p:sp>
        <p:nvSpPr>
          <p:cNvPr id="430" name="Google Shape;430;p45"/>
          <p:cNvSpPr txBox="1">
            <a:spLocks noGrp="1"/>
          </p:cNvSpPr>
          <p:nvPr>
            <p:ph type="subTitle" idx="2"/>
          </p:nvPr>
        </p:nvSpPr>
        <p:spPr>
          <a:xfrm>
            <a:off x="3027365" y="1069458"/>
            <a:ext cx="2210033" cy="11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Reach out to Community Partners and work on setting up project sites!</a:t>
            </a:r>
            <a:endParaRPr dirty="0"/>
          </a:p>
        </p:txBody>
      </p:sp>
      <p:sp>
        <p:nvSpPr>
          <p:cNvPr id="429" name="Google Shape;429;p45"/>
          <p:cNvSpPr txBox="1">
            <a:spLocks noGrp="1"/>
          </p:cNvSpPr>
          <p:nvPr>
            <p:ph type="ctrTitle"/>
          </p:nvPr>
        </p:nvSpPr>
        <p:spPr>
          <a:xfrm>
            <a:off x="5392620" y="1653744"/>
            <a:ext cx="1028838" cy="384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solidFill>
                  <a:schemeClr val="lt1"/>
                </a:solidFill>
              </a:rPr>
              <a:t>STAGE 2</a:t>
            </a:r>
            <a:endParaRPr dirty="0">
              <a:solidFill>
                <a:schemeClr val="lt1"/>
              </a:solidFill>
            </a:endParaRPr>
          </a:p>
        </p:txBody>
      </p:sp>
      <p:sp>
        <p:nvSpPr>
          <p:cNvPr id="425" name="Google Shape;425;p45"/>
          <p:cNvSpPr/>
          <p:nvPr/>
        </p:nvSpPr>
        <p:spPr>
          <a:xfrm>
            <a:off x="2521198" y="588073"/>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45"/>
          <p:cNvSpPr txBox="1">
            <a:spLocks noGrp="1"/>
          </p:cNvSpPr>
          <p:nvPr>
            <p:ph type="subTitle" idx="4"/>
          </p:nvPr>
        </p:nvSpPr>
        <p:spPr>
          <a:xfrm>
            <a:off x="3079210" y="3331200"/>
            <a:ext cx="2196989" cy="11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Send the First Year class and Orientation team out into the community!</a:t>
            </a:r>
            <a:endParaRPr dirty="0"/>
          </a:p>
        </p:txBody>
      </p:sp>
      <p:sp>
        <p:nvSpPr>
          <p:cNvPr id="433" name="Google Shape;433;p45"/>
          <p:cNvSpPr txBox="1">
            <a:spLocks noGrp="1"/>
          </p:cNvSpPr>
          <p:nvPr>
            <p:ph type="ctrTitle" idx="5"/>
          </p:nvPr>
        </p:nvSpPr>
        <p:spPr>
          <a:xfrm>
            <a:off x="3565429" y="4008659"/>
            <a:ext cx="1038153"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rPr>
              <a:t>STAGE 3</a:t>
            </a:r>
            <a:endParaRPr dirty="0">
              <a:solidFill>
                <a:schemeClr val="lt1"/>
              </a:solidFill>
            </a:endParaRPr>
          </a:p>
        </p:txBody>
      </p:sp>
      <p:sp>
        <p:nvSpPr>
          <p:cNvPr id="426" name="Google Shape;426;p45"/>
          <p:cNvSpPr txBox="1">
            <a:spLocks noGrp="1"/>
          </p:cNvSpPr>
          <p:nvPr>
            <p:ph type="ctrTitle" idx="6"/>
          </p:nvPr>
        </p:nvSpPr>
        <p:spPr>
          <a:xfrm>
            <a:off x="54269" y="52494"/>
            <a:ext cx="5714014"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First Year Orientation Day of Service</a:t>
            </a:r>
            <a:endParaRPr dirty="0"/>
          </a:p>
        </p:txBody>
      </p:sp>
      <p:pic>
        <p:nvPicPr>
          <p:cNvPr id="422" name="Google Shape;422;p45"/>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206624" y="2816595"/>
            <a:ext cx="2871423" cy="1867502"/>
          </a:xfrm>
          <a:prstGeom prst="rect">
            <a:avLst/>
          </a:prstGeom>
          <a:noFill/>
          <a:ln>
            <a:noFill/>
          </a:ln>
        </p:spPr>
      </p:pic>
      <p:sp>
        <p:nvSpPr>
          <p:cNvPr id="427" name="Google Shape;427;p45"/>
          <p:cNvSpPr/>
          <p:nvPr/>
        </p:nvSpPr>
        <p:spPr>
          <a:xfrm>
            <a:off x="2521198" y="2816595"/>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32;p45"/>
          <p:cNvSpPr txBox="1">
            <a:spLocks/>
          </p:cNvSpPr>
          <p:nvPr/>
        </p:nvSpPr>
        <p:spPr>
          <a:xfrm>
            <a:off x="4342861" y="4002438"/>
            <a:ext cx="2210033" cy="9327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000000"/>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9pPr>
          </a:lstStyle>
          <a:p>
            <a:pPr marL="0" indent="0"/>
            <a:r>
              <a:rPr lang="en-US" dirty="0"/>
              <a:t>Plan for the next annual Days of Service!</a:t>
            </a:r>
          </a:p>
        </p:txBody>
      </p:sp>
      <p:sp>
        <p:nvSpPr>
          <p:cNvPr id="15" name="Google Shape;427;p45"/>
          <p:cNvSpPr/>
          <p:nvPr/>
        </p:nvSpPr>
        <p:spPr>
          <a:xfrm>
            <a:off x="3810731" y="4251054"/>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33;p45"/>
          <p:cNvSpPr txBox="1">
            <a:spLocks/>
          </p:cNvSpPr>
          <p:nvPr/>
        </p:nvSpPr>
        <p:spPr>
          <a:xfrm>
            <a:off x="5408452" y="4276383"/>
            <a:ext cx="1038153" cy="38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9pPr>
          </a:lstStyle>
          <a:p>
            <a:r>
              <a:rPr lang="en-US" dirty="0">
                <a:solidFill>
                  <a:schemeClr val="lt1"/>
                </a:solidFill>
              </a:rPr>
              <a:t>STAGE 4</a:t>
            </a:r>
          </a:p>
        </p:txBody>
      </p:sp>
      <p:sp>
        <p:nvSpPr>
          <p:cNvPr id="19" name="Google Shape;433;p45"/>
          <p:cNvSpPr txBox="1">
            <a:spLocks/>
          </p:cNvSpPr>
          <p:nvPr/>
        </p:nvSpPr>
        <p:spPr>
          <a:xfrm>
            <a:off x="3139297" y="2896259"/>
            <a:ext cx="1038153" cy="384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600"/>
              <a:buFont typeface="Livvic"/>
              <a:buNone/>
              <a:defRPr sz="1600" b="1" i="0" u="none" strike="noStrike" cap="none">
                <a:solidFill>
                  <a:schemeClr val="dk1"/>
                </a:solidFill>
                <a:latin typeface="Livvic"/>
                <a:ea typeface="Livvic"/>
                <a:cs typeface="Livvic"/>
                <a:sym typeface="Livvic"/>
              </a:defRPr>
            </a:lvl9pPr>
          </a:lstStyle>
          <a:p>
            <a:r>
              <a:rPr lang="en-US" dirty="0">
                <a:solidFill>
                  <a:schemeClr val="lt1"/>
                </a:solidFill>
              </a:rPr>
              <a:t>STAGE 3</a:t>
            </a:r>
          </a:p>
        </p:txBody>
      </p:sp>
      <p:sp>
        <p:nvSpPr>
          <p:cNvPr id="431" name="Google Shape;431;p45"/>
          <p:cNvSpPr txBox="1">
            <a:spLocks noGrp="1"/>
          </p:cNvSpPr>
          <p:nvPr>
            <p:ph type="ctrTitle" idx="3"/>
          </p:nvPr>
        </p:nvSpPr>
        <p:spPr>
          <a:xfrm>
            <a:off x="3042803" y="650105"/>
            <a:ext cx="1134902"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rPr>
              <a:t>STAGE 1</a:t>
            </a:r>
            <a:endParaRPr dirty="0">
              <a:solidFill>
                <a:schemeClr val="lt1"/>
              </a:solidFill>
            </a:endParaRPr>
          </a:p>
        </p:txBody>
      </p:sp>
      <p:pic>
        <p:nvPicPr>
          <p:cNvPr id="4" name="Picture 3" descr="A picture containing grass, outdoor, transport, group&#10;&#10;Description automatically generated">
            <a:extLst>
              <a:ext uri="{FF2B5EF4-FFF2-40B4-BE49-F238E27FC236}">
                <a16:creationId xmlns:a16="http://schemas.microsoft.com/office/drawing/2014/main" id="{A83CBA03-933C-41E5-93B4-EFC936904CF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8737" y="587735"/>
            <a:ext cx="2548656" cy="1911492"/>
          </a:xfrm>
          <a:prstGeom prst="rect">
            <a:avLst/>
          </a:prstGeom>
        </p:spPr>
      </p:pic>
      <p:pic>
        <p:nvPicPr>
          <p:cNvPr id="6" name="Picture 5" descr="A group of people standing next to a pile of tires&#10;&#10;Description automatically generated with medium confidence">
            <a:extLst>
              <a:ext uri="{FF2B5EF4-FFF2-40B4-BE49-F238E27FC236}">
                <a16:creationId xmlns:a16="http://schemas.microsoft.com/office/drawing/2014/main" id="{B1435E97-4C1F-4209-A861-6660B2AB665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59184" y="2980871"/>
            <a:ext cx="2376378" cy="17822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2" name="Google Shape;362;p41"/>
          <p:cNvSpPr txBox="1">
            <a:spLocks noGrp="1"/>
          </p:cNvSpPr>
          <p:nvPr>
            <p:ph type="subTitle" idx="1"/>
          </p:nvPr>
        </p:nvSpPr>
        <p:spPr>
          <a:xfrm>
            <a:off x="692444" y="1591452"/>
            <a:ext cx="2716200" cy="797510"/>
          </a:xfrm>
          <a:prstGeom prst="rect">
            <a:avLst/>
          </a:prstGeom>
        </p:spPr>
        <p:txBody>
          <a:bodyPr spcFirstLastPara="1" wrap="square" lIns="91425" tIns="91425" rIns="91425" bIns="91425" anchor="t" anchorCtr="0">
            <a:noAutofit/>
          </a:bodyPr>
          <a:lstStyle/>
          <a:p>
            <a:pPr marL="0" lvl="0" indent="0"/>
            <a:r>
              <a:rPr lang="en-US" altLang="en-US" sz="1100" kern="1200" dirty="0">
                <a:solidFill>
                  <a:prstClr val="black"/>
                </a:solidFill>
                <a:latin typeface="Catamaran Light" panose="020B0604020202020204" charset="0"/>
                <a:ea typeface="+mn-ea"/>
                <a:cs typeface="Catamaran Light" panose="020B0604020202020204" charset="0"/>
              </a:rPr>
              <a:t>Established in 2002, Geneva Heroes was a program organized by HWS students which pairs HWS with GHS with GMS students to do service projects in the community! </a:t>
            </a:r>
            <a:endParaRPr sz="500" dirty="0">
              <a:latin typeface="Catamaran Light" panose="020B0604020202020204" charset="0"/>
              <a:cs typeface="Catamaran Light" panose="020B0604020202020204" charset="0"/>
            </a:endParaRPr>
          </a:p>
        </p:txBody>
      </p:sp>
      <p:sp>
        <p:nvSpPr>
          <p:cNvPr id="363" name="Google Shape;363;p41"/>
          <p:cNvSpPr txBox="1">
            <a:spLocks noGrp="1"/>
          </p:cNvSpPr>
          <p:nvPr>
            <p:ph type="subTitle" idx="2"/>
          </p:nvPr>
        </p:nvSpPr>
        <p:spPr>
          <a:xfrm>
            <a:off x="5375607" y="3459696"/>
            <a:ext cx="2716200" cy="11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100" dirty="0"/>
              <a:t>Reimagined, Geneva Heroes, now GEMS, focuses on mentoring students through the college process. College mentors meet weekly with local high school &amp; middle school students with activities focused on learning more about college. </a:t>
            </a:r>
            <a:endParaRPr sz="1100" dirty="0"/>
          </a:p>
        </p:txBody>
      </p:sp>
      <p:sp>
        <p:nvSpPr>
          <p:cNvPr id="364" name="Google Shape;364;p41"/>
          <p:cNvSpPr txBox="1">
            <a:spLocks noGrp="1"/>
          </p:cNvSpPr>
          <p:nvPr>
            <p:ph type="ctrTitle"/>
          </p:nvPr>
        </p:nvSpPr>
        <p:spPr>
          <a:xfrm>
            <a:off x="1101769" y="1132499"/>
            <a:ext cx="1888309"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Geneva Heroes</a:t>
            </a:r>
            <a:endParaRPr dirty="0">
              <a:solidFill>
                <a:schemeClr val="lt1"/>
              </a:solidFill>
            </a:endParaRPr>
          </a:p>
        </p:txBody>
      </p:sp>
      <p:sp>
        <p:nvSpPr>
          <p:cNvPr id="365" name="Google Shape;365;p41"/>
          <p:cNvSpPr txBox="1">
            <a:spLocks noGrp="1"/>
          </p:cNvSpPr>
          <p:nvPr>
            <p:ph type="ctrTitle" idx="3"/>
          </p:nvPr>
        </p:nvSpPr>
        <p:spPr>
          <a:xfrm>
            <a:off x="6297062" y="3009227"/>
            <a:ext cx="873290" cy="38637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GEMS</a:t>
            </a:r>
            <a:endParaRPr dirty="0">
              <a:solidFill>
                <a:schemeClr val="lt1"/>
              </a:solidFill>
            </a:endParaRPr>
          </a:p>
        </p:txBody>
      </p:sp>
      <p:sp>
        <p:nvSpPr>
          <p:cNvPr id="359" name="Google Shape;359;p41"/>
          <p:cNvSpPr txBox="1">
            <a:spLocks noGrp="1"/>
          </p:cNvSpPr>
          <p:nvPr>
            <p:ph type="ctrTitle" idx="4"/>
          </p:nvPr>
        </p:nvSpPr>
        <p:spPr>
          <a:xfrm>
            <a:off x="54712" y="72721"/>
            <a:ext cx="7823964" cy="487500"/>
          </a:xfrm>
          <a:prstGeom prst="rect">
            <a:avLst/>
          </a:prstGeom>
        </p:spPr>
        <p:txBody>
          <a:bodyPr spcFirstLastPara="1" wrap="square" lIns="91425" tIns="91425" rIns="91425" bIns="91425" anchor="ctr" anchorCtr="0">
            <a:noAutofit/>
          </a:bodyPr>
          <a:lstStyle/>
          <a:p>
            <a:pPr lvl="0"/>
            <a:r>
              <a:rPr lang="en-US" dirty="0"/>
              <a:t>Geneva Engagement Mentoring and Service (GEMS) </a:t>
            </a:r>
            <a:endParaRPr dirty="0"/>
          </a:p>
        </p:txBody>
      </p:sp>
      <p:sp>
        <p:nvSpPr>
          <p:cNvPr id="11" name="Google Shape;3342;p59"/>
          <p:cNvSpPr/>
          <p:nvPr/>
        </p:nvSpPr>
        <p:spPr>
          <a:xfrm rot="2571318">
            <a:off x="4275231" y="2367548"/>
            <a:ext cx="464588" cy="354585"/>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40" y="2598355"/>
            <a:ext cx="3482169" cy="237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8041" y="652712"/>
            <a:ext cx="3011333" cy="197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427;p45"/>
          <p:cNvSpPr/>
          <p:nvPr/>
        </p:nvSpPr>
        <p:spPr>
          <a:xfrm>
            <a:off x="692444" y="1068899"/>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27;p45"/>
          <p:cNvSpPr/>
          <p:nvPr/>
        </p:nvSpPr>
        <p:spPr>
          <a:xfrm>
            <a:off x="5375607" y="2946366"/>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7"/>
          <p:cNvSpPr/>
          <p:nvPr/>
        </p:nvSpPr>
        <p:spPr>
          <a:xfrm>
            <a:off x="5334000" y="533400"/>
            <a:ext cx="352500" cy="954300"/>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47"/>
          <p:cNvSpPr/>
          <p:nvPr/>
        </p:nvSpPr>
        <p:spPr>
          <a:xfrm>
            <a:off x="2400300" y="533400"/>
            <a:ext cx="352500" cy="954300"/>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47"/>
          <p:cNvSpPr/>
          <p:nvPr/>
        </p:nvSpPr>
        <p:spPr>
          <a:xfrm>
            <a:off x="3889388" y="3657600"/>
            <a:ext cx="352500" cy="954300"/>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47"/>
          <p:cNvSpPr/>
          <p:nvPr/>
        </p:nvSpPr>
        <p:spPr>
          <a:xfrm>
            <a:off x="6718313" y="3657600"/>
            <a:ext cx="352500" cy="954300"/>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1" name="Google Shape;461;p47"/>
          <p:cNvSpPr/>
          <p:nvPr/>
        </p:nvSpPr>
        <p:spPr>
          <a:xfrm>
            <a:off x="942975" y="3657600"/>
            <a:ext cx="352500" cy="954300"/>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62" name="Google Shape;462;p47"/>
          <p:cNvCxnSpPr/>
          <p:nvPr/>
        </p:nvCxnSpPr>
        <p:spPr>
          <a:xfrm rot="10800000">
            <a:off x="2511450" y="533400"/>
            <a:ext cx="0" cy="2095500"/>
          </a:xfrm>
          <a:prstGeom prst="straightConnector1">
            <a:avLst/>
          </a:prstGeom>
          <a:noFill/>
          <a:ln w="19050" cap="flat" cmpd="sng">
            <a:solidFill>
              <a:schemeClr val="accent1"/>
            </a:solidFill>
            <a:prstDash val="solid"/>
            <a:round/>
            <a:headEnd type="none" w="med" len="med"/>
            <a:tailEnd type="none" w="med" len="med"/>
          </a:ln>
        </p:spPr>
      </p:cxnSp>
      <p:cxnSp>
        <p:nvCxnSpPr>
          <p:cNvPr id="463" name="Google Shape;463;p47"/>
          <p:cNvCxnSpPr/>
          <p:nvPr/>
        </p:nvCxnSpPr>
        <p:spPr>
          <a:xfrm rot="10800000">
            <a:off x="5421122" y="526533"/>
            <a:ext cx="0" cy="2095500"/>
          </a:xfrm>
          <a:prstGeom prst="straightConnector1">
            <a:avLst/>
          </a:prstGeom>
          <a:noFill/>
          <a:ln w="19050" cap="flat" cmpd="sng">
            <a:solidFill>
              <a:schemeClr val="accent1"/>
            </a:solidFill>
            <a:prstDash val="solid"/>
            <a:round/>
            <a:headEnd type="none" w="med" len="med"/>
            <a:tailEnd type="none" w="med" len="med"/>
          </a:ln>
        </p:spPr>
      </p:cxnSp>
      <p:sp>
        <p:nvSpPr>
          <p:cNvPr id="464" name="Google Shape;464;p47"/>
          <p:cNvSpPr txBox="1">
            <a:spLocks noGrp="1"/>
          </p:cNvSpPr>
          <p:nvPr>
            <p:ph type="ctrTitle"/>
          </p:nvPr>
        </p:nvSpPr>
        <p:spPr>
          <a:xfrm>
            <a:off x="45707" y="57772"/>
            <a:ext cx="3099537"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Holiday Gift Project</a:t>
            </a:r>
            <a:endParaRPr dirty="0"/>
          </a:p>
        </p:txBody>
      </p:sp>
      <p:sp>
        <p:nvSpPr>
          <p:cNvPr id="465" name="Google Shape;465;p47"/>
          <p:cNvSpPr txBox="1"/>
          <p:nvPr/>
        </p:nvSpPr>
        <p:spPr>
          <a:xfrm>
            <a:off x="2696236" y="705225"/>
            <a:ext cx="2028900" cy="78065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200" dirty="0">
                <a:solidFill>
                  <a:schemeClr val="dk1"/>
                </a:solidFill>
                <a:latin typeface="Catamaran Light"/>
                <a:ea typeface="Catamaran Light"/>
                <a:cs typeface="Catamaran Light"/>
                <a:sym typeface="Catamaran Light"/>
              </a:rPr>
              <a:t>Make a call to HWS &amp; Geneva Community for individuals to donate gifts or make financial contributions.</a:t>
            </a:r>
            <a:endParaRPr sz="1200" dirty="0">
              <a:solidFill>
                <a:schemeClr val="dk1"/>
              </a:solidFill>
              <a:latin typeface="Catamaran Light"/>
              <a:ea typeface="Catamaran Light"/>
              <a:cs typeface="Catamaran Light"/>
              <a:sym typeface="Catamaran Light"/>
            </a:endParaRPr>
          </a:p>
        </p:txBody>
      </p:sp>
      <p:sp>
        <p:nvSpPr>
          <p:cNvPr id="466" name="Google Shape;466;p47"/>
          <p:cNvSpPr txBox="1"/>
          <p:nvPr/>
        </p:nvSpPr>
        <p:spPr>
          <a:xfrm>
            <a:off x="2486100" y="405075"/>
            <a:ext cx="11334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800" b="1" dirty="0">
                <a:solidFill>
                  <a:schemeClr val="dk1"/>
                </a:solidFill>
                <a:latin typeface="Livvic"/>
                <a:ea typeface="Livvic"/>
                <a:cs typeface="Livvic"/>
                <a:sym typeface="Livvic"/>
              </a:rPr>
              <a:t>STAGE 2</a:t>
            </a:r>
            <a:endParaRPr sz="1800" b="1" dirty="0">
              <a:solidFill>
                <a:schemeClr val="dk1"/>
              </a:solidFill>
              <a:latin typeface="Livvic"/>
              <a:ea typeface="Livvic"/>
              <a:cs typeface="Livvic"/>
              <a:sym typeface="Livvic"/>
            </a:endParaRPr>
          </a:p>
        </p:txBody>
      </p:sp>
      <p:grpSp>
        <p:nvGrpSpPr>
          <p:cNvPr id="467" name="Google Shape;467;p47"/>
          <p:cNvGrpSpPr/>
          <p:nvPr/>
        </p:nvGrpSpPr>
        <p:grpSpPr>
          <a:xfrm>
            <a:off x="942975" y="2460601"/>
            <a:ext cx="6001362" cy="222300"/>
            <a:chOff x="1464850" y="436376"/>
            <a:chExt cx="6001362" cy="222300"/>
          </a:xfrm>
        </p:grpSpPr>
        <p:sp>
          <p:nvSpPr>
            <p:cNvPr id="468" name="Google Shape;468;p47"/>
            <p:cNvSpPr/>
            <p:nvPr/>
          </p:nvSpPr>
          <p:spPr>
            <a:xfrm>
              <a:off x="1464850"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47"/>
            <p:cNvSpPr/>
            <p:nvPr/>
          </p:nvSpPr>
          <p:spPr>
            <a:xfrm>
              <a:off x="4410215"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47"/>
            <p:cNvSpPr/>
            <p:nvPr/>
          </p:nvSpPr>
          <p:spPr>
            <a:xfrm>
              <a:off x="7243912"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47"/>
            <p:cNvSpPr/>
            <p:nvPr/>
          </p:nvSpPr>
          <p:spPr>
            <a:xfrm>
              <a:off x="2920366"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47"/>
            <p:cNvSpPr/>
            <p:nvPr/>
          </p:nvSpPr>
          <p:spPr>
            <a:xfrm>
              <a:off x="5831847" y="436376"/>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473" name="Google Shape;473;p47"/>
            <p:cNvCxnSpPr/>
            <p:nvPr/>
          </p:nvCxnSpPr>
          <p:spPr>
            <a:xfrm>
              <a:off x="1798637" y="547513"/>
              <a:ext cx="988200" cy="0"/>
            </a:xfrm>
            <a:prstGeom prst="straightConnector1">
              <a:avLst/>
            </a:prstGeom>
            <a:noFill/>
            <a:ln w="19050" cap="flat" cmpd="sng">
              <a:solidFill>
                <a:schemeClr val="dk1"/>
              </a:solidFill>
              <a:prstDash val="solid"/>
              <a:round/>
              <a:headEnd type="none" w="med" len="med"/>
              <a:tailEnd type="none" w="med" len="med"/>
            </a:ln>
          </p:spPr>
        </p:cxnSp>
        <p:cxnSp>
          <p:nvCxnSpPr>
            <p:cNvPr id="474" name="Google Shape;474;p47"/>
            <p:cNvCxnSpPr/>
            <p:nvPr/>
          </p:nvCxnSpPr>
          <p:spPr>
            <a:xfrm>
              <a:off x="3276248" y="547513"/>
              <a:ext cx="988200" cy="0"/>
            </a:xfrm>
            <a:prstGeom prst="straightConnector1">
              <a:avLst/>
            </a:prstGeom>
            <a:noFill/>
            <a:ln w="19050" cap="flat" cmpd="sng">
              <a:solidFill>
                <a:schemeClr val="dk1"/>
              </a:solidFill>
              <a:prstDash val="solid"/>
              <a:round/>
              <a:headEnd type="none" w="med" len="med"/>
              <a:tailEnd type="none" w="med" len="med"/>
            </a:ln>
          </p:spPr>
        </p:cxnSp>
        <p:cxnSp>
          <p:nvCxnSpPr>
            <p:cNvPr id="475" name="Google Shape;475;p47"/>
            <p:cNvCxnSpPr/>
            <p:nvPr/>
          </p:nvCxnSpPr>
          <p:spPr>
            <a:xfrm>
              <a:off x="4753898" y="547513"/>
              <a:ext cx="988200" cy="0"/>
            </a:xfrm>
            <a:prstGeom prst="straightConnector1">
              <a:avLst/>
            </a:prstGeom>
            <a:noFill/>
            <a:ln w="19050" cap="flat" cmpd="sng">
              <a:solidFill>
                <a:schemeClr val="dk1"/>
              </a:solidFill>
              <a:prstDash val="solid"/>
              <a:round/>
              <a:headEnd type="none" w="med" len="med"/>
              <a:tailEnd type="none" w="med" len="med"/>
            </a:ln>
          </p:spPr>
        </p:cxnSp>
        <p:cxnSp>
          <p:nvCxnSpPr>
            <p:cNvPr id="476" name="Google Shape;476;p47"/>
            <p:cNvCxnSpPr/>
            <p:nvPr/>
          </p:nvCxnSpPr>
          <p:spPr>
            <a:xfrm>
              <a:off x="6143961" y="547513"/>
              <a:ext cx="988200" cy="0"/>
            </a:xfrm>
            <a:prstGeom prst="straightConnector1">
              <a:avLst/>
            </a:prstGeom>
            <a:noFill/>
            <a:ln w="19050" cap="flat" cmpd="sng">
              <a:solidFill>
                <a:schemeClr val="dk1"/>
              </a:solidFill>
              <a:prstDash val="solid"/>
              <a:round/>
              <a:headEnd type="none" w="med" len="med"/>
              <a:tailEnd type="none" w="med" len="med"/>
            </a:ln>
          </p:spPr>
        </p:cxnSp>
      </p:grpSp>
      <p:sp>
        <p:nvSpPr>
          <p:cNvPr id="477" name="Google Shape;477;p47"/>
          <p:cNvSpPr txBox="1"/>
          <p:nvPr/>
        </p:nvSpPr>
        <p:spPr>
          <a:xfrm>
            <a:off x="5622086" y="705225"/>
            <a:ext cx="2057674" cy="67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200" dirty="0">
                <a:solidFill>
                  <a:schemeClr val="dk1"/>
                </a:solidFill>
                <a:latin typeface="Catamaran Light"/>
                <a:ea typeface="Catamaran Light"/>
                <a:cs typeface="Catamaran Light"/>
                <a:sym typeface="Catamaran Light"/>
              </a:rPr>
              <a:t>Organize and sort donations in the basement of Trinity</a:t>
            </a:r>
            <a:endParaRPr sz="1200" dirty="0">
              <a:solidFill>
                <a:schemeClr val="dk1"/>
              </a:solidFill>
              <a:latin typeface="Catamaran Light"/>
              <a:ea typeface="Catamaran Light"/>
              <a:cs typeface="Catamaran Light"/>
              <a:sym typeface="Catamaran Light"/>
            </a:endParaRPr>
          </a:p>
        </p:txBody>
      </p:sp>
      <p:sp>
        <p:nvSpPr>
          <p:cNvPr id="478" name="Google Shape;478;p47"/>
          <p:cNvSpPr txBox="1"/>
          <p:nvPr/>
        </p:nvSpPr>
        <p:spPr>
          <a:xfrm>
            <a:off x="5400750" y="405075"/>
            <a:ext cx="1133400" cy="44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800" b="1" dirty="0">
                <a:solidFill>
                  <a:schemeClr val="dk1"/>
                </a:solidFill>
                <a:latin typeface="Livvic"/>
                <a:ea typeface="Livvic"/>
                <a:cs typeface="Livvic"/>
                <a:sym typeface="Livvic"/>
              </a:rPr>
              <a:t>STAGE 4</a:t>
            </a:r>
            <a:endParaRPr sz="1800" b="1" dirty="0">
              <a:solidFill>
                <a:schemeClr val="dk1"/>
              </a:solidFill>
              <a:latin typeface="Livvic"/>
              <a:ea typeface="Livvic"/>
              <a:cs typeface="Livvic"/>
              <a:sym typeface="Livvic"/>
            </a:endParaRPr>
          </a:p>
        </p:txBody>
      </p:sp>
      <p:cxnSp>
        <p:nvCxnSpPr>
          <p:cNvPr id="479" name="Google Shape;479;p47"/>
          <p:cNvCxnSpPr/>
          <p:nvPr/>
        </p:nvCxnSpPr>
        <p:spPr>
          <a:xfrm rot="10800000">
            <a:off x="3997350" y="2571738"/>
            <a:ext cx="0" cy="2028300"/>
          </a:xfrm>
          <a:prstGeom prst="straightConnector1">
            <a:avLst/>
          </a:prstGeom>
          <a:noFill/>
          <a:ln w="19050" cap="flat" cmpd="sng">
            <a:solidFill>
              <a:schemeClr val="accent1"/>
            </a:solidFill>
            <a:prstDash val="solid"/>
            <a:round/>
            <a:headEnd type="none" w="med" len="med"/>
            <a:tailEnd type="none" w="med" len="med"/>
          </a:ln>
        </p:spPr>
      </p:cxnSp>
      <p:sp>
        <p:nvSpPr>
          <p:cNvPr id="480" name="Google Shape;480;p47"/>
          <p:cNvSpPr txBox="1"/>
          <p:nvPr/>
        </p:nvSpPr>
        <p:spPr>
          <a:xfrm>
            <a:off x="4175906" y="4191640"/>
            <a:ext cx="2373373" cy="64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200" dirty="0">
                <a:solidFill>
                  <a:schemeClr val="dk1"/>
                </a:solidFill>
                <a:latin typeface="Catamaran Light"/>
                <a:ea typeface="Catamaran Light"/>
                <a:cs typeface="Catamaran Light"/>
                <a:sym typeface="Catamaran Light"/>
              </a:rPr>
              <a:t>Collect donations of gifts or money, buy gifts with monetary donations. </a:t>
            </a:r>
            <a:endParaRPr sz="1200" dirty="0">
              <a:solidFill>
                <a:schemeClr val="dk1"/>
              </a:solidFill>
              <a:latin typeface="Catamaran Light"/>
              <a:ea typeface="Catamaran Light"/>
              <a:cs typeface="Catamaran Light"/>
              <a:sym typeface="Catamaran Light"/>
            </a:endParaRPr>
          </a:p>
        </p:txBody>
      </p:sp>
      <p:sp>
        <p:nvSpPr>
          <p:cNvPr id="481" name="Google Shape;481;p47"/>
          <p:cNvSpPr txBox="1"/>
          <p:nvPr/>
        </p:nvSpPr>
        <p:spPr>
          <a:xfrm>
            <a:off x="4000575" y="3894953"/>
            <a:ext cx="1133400" cy="42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800" b="1" dirty="0">
                <a:solidFill>
                  <a:schemeClr val="dk1"/>
                </a:solidFill>
                <a:latin typeface="Livvic"/>
                <a:ea typeface="Livvic"/>
                <a:cs typeface="Livvic"/>
                <a:sym typeface="Livvic"/>
              </a:rPr>
              <a:t>STAGE 3</a:t>
            </a:r>
            <a:endParaRPr sz="1800" b="1" dirty="0">
              <a:solidFill>
                <a:schemeClr val="dk1"/>
              </a:solidFill>
              <a:latin typeface="Livvic"/>
              <a:ea typeface="Livvic"/>
              <a:cs typeface="Livvic"/>
              <a:sym typeface="Livvic"/>
            </a:endParaRPr>
          </a:p>
        </p:txBody>
      </p:sp>
      <p:cxnSp>
        <p:nvCxnSpPr>
          <p:cNvPr id="482" name="Google Shape;482;p47"/>
          <p:cNvCxnSpPr/>
          <p:nvPr/>
        </p:nvCxnSpPr>
        <p:spPr>
          <a:xfrm rot="10800000">
            <a:off x="1044600" y="2581800"/>
            <a:ext cx="0" cy="2028300"/>
          </a:xfrm>
          <a:prstGeom prst="straightConnector1">
            <a:avLst/>
          </a:prstGeom>
          <a:noFill/>
          <a:ln w="19050" cap="flat" cmpd="sng">
            <a:solidFill>
              <a:schemeClr val="accent1"/>
            </a:solidFill>
            <a:prstDash val="solid"/>
            <a:round/>
            <a:headEnd type="none" w="med" len="med"/>
            <a:tailEnd type="none" w="med" len="med"/>
          </a:ln>
        </p:spPr>
      </p:cxnSp>
      <p:sp>
        <p:nvSpPr>
          <p:cNvPr id="483" name="Google Shape;483;p47"/>
          <p:cNvSpPr txBox="1"/>
          <p:nvPr/>
        </p:nvSpPr>
        <p:spPr>
          <a:xfrm>
            <a:off x="1224719" y="4208153"/>
            <a:ext cx="2476587" cy="64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200" dirty="0">
                <a:solidFill>
                  <a:schemeClr val="dk1"/>
                </a:solidFill>
                <a:latin typeface="Catamaran Light"/>
                <a:ea typeface="Catamaran Light"/>
                <a:cs typeface="Catamaran Light"/>
                <a:sym typeface="Catamaran Light"/>
              </a:rPr>
              <a:t>Work with Geneva Head Start and Geneva ABCD to identify students in need of gifts.</a:t>
            </a:r>
            <a:endParaRPr sz="1200" dirty="0">
              <a:solidFill>
                <a:schemeClr val="dk1"/>
              </a:solidFill>
              <a:latin typeface="Catamaran Light"/>
              <a:ea typeface="Catamaran Light"/>
              <a:cs typeface="Catamaran Light"/>
              <a:sym typeface="Catamaran Light"/>
            </a:endParaRPr>
          </a:p>
        </p:txBody>
      </p:sp>
      <p:sp>
        <p:nvSpPr>
          <p:cNvPr id="484" name="Google Shape;484;p47"/>
          <p:cNvSpPr txBox="1"/>
          <p:nvPr/>
        </p:nvSpPr>
        <p:spPr>
          <a:xfrm>
            <a:off x="1028775" y="3894953"/>
            <a:ext cx="1133400" cy="42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800" b="1" dirty="0">
                <a:solidFill>
                  <a:schemeClr val="dk1"/>
                </a:solidFill>
                <a:latin typeface="Livvic"/>
                <a:ea typeface="Livvic"/>
                <a:cs typeface="Livvic"/>
                <a:sym typeface="Livvic"/>
              </a:rPr>
              <a:t>STAGE 1</a:t>
            </a:r>
            <a:endParaRPr sz="1800" b="1" dirty="0">
              <a:solidFill>
                <a:schemeClr val="dk1"/>
              </a:solidFill>
              <a:latin typeface="Livvic"/>
              <a:ea typeface="Livvic"/>
              <a:cs typeface="Livvic"/>
              <a:sym typeface="Livvic"/>
            </a:endParaRPr>
          </a:p>
        </p:txBody>
      </p:sp>
      <p:cxnSp>
        <p:nvCxnSpPr>
          <p:cNvPr id="485" name="Google Shape;485;p47"/>
          <p:cNvCxnSpPr/>
          <p:nvPr/>
        </p:nvCxnSpPr>
        <p:spPr>
          <a:xfrm rot="10800000">
            <a:off x="6835800" y="2581800"/>
            <a:ext cx="0" cy="2028300"/>
          </a:xfrm>
          <a:prstGeom prst="straightConnector1">
            <a:avLst/>
          </a:prstGeom>
          <a:noFill/>
          <a:ln w="19050" cap="flat" cmpd="sng">
            <a:solidFill>
              <a:schemeClr val="accent1"/>
            </a:solidFill>
            <a:prstDash val="solid"/>
            <a:round/>
            <a:headEnd type="none" w="med" len="med"/>
            <a:tailEnd type="none" w="med" len="med"/>
          </a:ln>
        </p:spPr>
      </p:cxnSp>
      <p:sp>
        <p:nvSpPr>
          <p:cNvPr id="486" name="Google Shape;486;p47"/>
          <p:cNvSpPr txBox="1"/>
          <p:nvPr/>
        </p:nvSpPr>
        <p:spPr>
          <a:xfrm>
            <a:off x="7023881" y="4188269"/>
            <a:ext cx="1851600" cy="641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200" dirty="0">
                <a:solidFill>
                  <a:schemeClr val="dk1"/>
                </a:solidFill>
                <a:latin typeface="Catamaran Light"/>
                <a:ea typeface="Catamaran Light"/>
                <a:cs typeface="Catamaran Light"/>
                <a:sym typeface="Catamaran Light"/>
              </a:rPr>
              <a:t>Deliver gifts to Head Start or ABCD to be distributed!</a:t>
            </a:r>
            <a:endParaRPr sz="1200" dirty="0">
              <a:solidFill>
                <a:schemeClr val="dk1"/>
              </a:solidFill>
              <a:latin typeface="Catamaran Light"/>
              <a:ea typeface="Catamaran Light"/>
              <a:cs typeface="Catamaran Light"/>
              <a:sym typeface="Catamaran Light"/>
            </a:endParaRPr>
          </a:p>
        </p:txBody>
      </p:sp>
      <p:sp>
        <p:nvSpPr>
          <p:cNvPr id="487" name="Google Shape;487;p47"/>
          <p:cNvSpPr txBox="1"/>
          <p:nvPr/>
        </p:nvSpPr>
        <p:spPr>
          <a:xfrm>
            <a:off x="6839025" y="3894953"/>
            <a:ext cx="1133400" cy="42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800" b="1" dirty="0">
                <a:solidFill>
                  <a:schemeClr val="dk1"/>
                </a:solidFill>
                <a:latin typeface="Livvic"/>
                <a:ea typeface="Livvic"/>
                <a:cs typeface="Livvic"/>
                <a:sym typeface="Livvic"/>
              </a:rPr>
              <a:t>STAGE 5</a:t>
            </a:r>
            <a:endParaRPr sz="1800" b="1" dirty="0">
              <a:solidFill>
                <a:schemeClr val="dk1"/>
              </a:solidFill>
              <a:latin typeface="Livvic"/>
              <a:ea typeface="Livvic"/>
              <a:cs typeface="Livvic"/>
              <a:sym typeface="Livvic"/>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9847" y="2622033"/>
            <a:ext cx="1726131" cy="1294598"/>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7466329" y="839836"/>
            <a:ext cx="1707452" cy="1280589"/>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1868" y="2778600"/>
            <a:ext cx="1559162" cy="1169506"/>
          </a:xfrm>
          <a:prstGeom prst="rect">
            <a:avLst/>
          </a:prstGeom>
        </p:spPr>
      </p:pic>
      <p:pic>
        <p:nvPicPr>
          <p:cNvPr id="6" name="Picture 5"/>
          <p:cNvPicPr>
            <a:picLocks noChangeAspect="1"/>
          </p:cNvPicPr>
          <p:nvPr/>
        </p:nvPicPr>
        <p:blipFill rotWithShape="1">
          <a:blip r:embed="rId6" cstate="screen">
            <a:extLst>
              <a:ext uri="{28A0092B-C50C-407E-A947-70E740481C1C}">
                <a14:useLocalDpi xmlns:a14="http://schemas.microsoft.com/office/drawing/2010/main"/>
              </a:ext>
            </a:extLst>
          </a:blip>
          <a:srcRect t="-81" b="-1"/>
          <a:stretch/>
        </p:blipFill>
        <p:spPr>
          <a:xfrm rot="5400000">
            <a:off x="3618198" y="1248323"/>
            <a:ext cx="835545" cy="1404787"/>
          </a:xfrm>
          <a:prstGeom prst="rect">
            <a:avLst/>
          </a:prstGeom>
        </p:spPr>
      </p:pic>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80937" y="2806480"/>
            <a:ext cx="1480369" cy="1076056"/>
          </a:xfrm>
          <a:prstGeom prst="rect">
            <a:avLst/>
          </a:prstGeom>
        </p:spPr>
      </p:pic>
      <p:pic>
        <p:nvPicPr>
          <p:cNvPr id="9" name="Picture 8" descr="A group of people posing for a photo in front of a building&#10;&#10;Description automatically generated">
            <a:extLst>
              <a:ext uri="{FF2B5EF4-FFF2-40B4-BE49-F238E27FC236}">
                <a16:creationId xmlns:a16="http://schemas.microsoft.com/office/drawing/2014/main" id="{497888C5-578C-B93D-B7DC-D5EC399CBD4C}"/>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08590" y="772298"/>
            <a:ext cx="2006924" cy="1505193"/>
          </a:xfrm>
          <a:prstGeom prst="rect">
            <a:avLst/>
          </a:prstGeom>
        </p:spPr>
      </p:pic>
    </p:spTree>
    <p:extLst>
      <p:ext uri="{BB962C8B-B14F-4D97-AF65-F5344CB8AC3E}">
        <p14:creationId xmlns:p14="http://schemas.microsoft.com/office/powerpoint/2010/main" val="2953830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65"/>
        <p:cNvGrpSpPr/>
        <p:nvPr/>
      </p:nvGrpSpPr>
      <p:grpSpPr>
        <a:xfrm>
          <a:off x="0" y="0"/>
          <a:ext cx="0" cy="0"/>
          <a:chOff x="0" y="0"/>
          <a:chExt cx="0" cy="0"/>
        </a:xfrm>
      </p:grpSpPr>
      <p:sp>
        <p:nvSpPr>
          <p:cNvPr id="568" name="Google Shape;568;p50"/>
          <p:cNvSpPr txBox="1">
            <a:spLocks noGrp="1"/>
          </p:cNvSpPr>
          <p:nvPr>
            <p:ph type="ctrTitle"/>
          </p:nvPr>
        </p:nvSpPr>
        <p:spPr>
          <a:xfrm>
            <a:off x="285296" y="55425"/>
            <a:ext cx="4644213"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Alternative Spring Break Trips</a:t>
            </a:r>
            <a:endParaRPr dirty="0"/>
          </a:p>
        </p:txBody>
      </p:sp>
      <p:sp>
        <p:nvSpPr>
          <p:cNvPr id="569" name="Google Shape;569;p50"/>
          <p:cNvSpPr/>
          <p:nvPr/>
        </p:nvSpPr>
        <p:spPr>
          <a:xfrm>
            <a:off x="2914231" y="843892"/>
            <a:ext cx="1122600" cy="1229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0" name="Google Shape;570;p50"/>
          <p:cNvSpPr txBox="1"/>
          <p:nvPr/>
        </p:nvSpPr>
        <p:spPr>
          <a:xfrm>
            <a:off x="2975882" y="843892"/>
            <a:ext cx="1073700" cy="8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dirty="0">
                <a:solidFill>
                  <a:schemeClr val="lt1"/>
                </a:solidFill>
                <a:latin typeface="Catamaran Light"/>
                <a:ea typeface="Catamaran Light"/>
                <a:cs typeface="Catamaran Light"/>
                <a:sym typeface="Catamaran Light"/>
              </a:rPr>
              <a:t>Throughout the pandemic, students were encouraged to explore virtual volunteering opportunities</a:t>
            </a:r>
            <a:endParaRPr sz="1000" dirty="0">
              <a:solidFill>
                <a:schemeClr val="lt1"/>
              </a:solidFill>
              <a:latin typeface="Catamaran Light"/>
              <a:ea typeface="Catamaran Light"/>
              <a:cs typeface="Catamaran Light"/>
              <a:sym typeface="Catamaran Light"/>
            </a:endParaRPr>
          </a:p>
        </p:txBody>
      </p:sp>
      <p:sp>
        <p:nvSpPr>
          <p:cNvPr id="571" name="Google Shape;571;p50"/>
          <p:cNvSpPr/>
          <p:nvPr/>
        </p:nvSpPr>
        <p:spPr>
          <a:xfrm>
            <a:off x="7034034" y="3334053"/>
            <a:ext cx="1760075" cy="1229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2" name="Google Shape;572;p50"/>
          <p:cNvSpPr txBox="1"/>
          <p:nvPr/>
        </p:nvSpPr>
        <p:spPr>
          <a:xfrm>
            <a:off x="7157509" y="3368517"/>
            <a:ext cx="1523266" cy="1131955"/>
          </a:xfrm>
          <a:prstGeom prst="rect">
            <a:avLst/>
          </a:prstGeom>
          <a:noFill/>
          <a:ln>
            <a:noFill/>
          </a:ln>
        </p:spPr>
        <p:txBody>
          <a:bodyPr spcFirstLastPara="1" wrap="square" lIns="91425" tIns="91425" rIns="91425" bIns="91425" anchor="t" anchorCtr="0">
            <a:noAutofit/>
          </a:bodyPr>
          <a:lstStyle/>
          <a:p>
            <a:pPr lvl="0"/>
            <a:r>
              <a:rPr lang="en-US" sz="1000" dirty="0">
                <a:solidFill>
                  <a:schemeClr val="lt1"/>
                </a:solidFill>
                <a:latin typeface="Catamaran Light"/>
                <a:ea typeface="Catamaran Light"/>
                <a:cs typeface="Catamaran Light"/>
                <a:sym typeface="Catamaran Light"/>
              </a:rPr>
              <a:t>HWS students have gone to New Orleans, Virginia, North Carolina, Nicaragua, Jamaica, Tennessee, Pennsylvania, The Bronx, New Jersey and the Gulf Coast</a:t>
            </a:r>
            <a:endParaRPr sz="1000" dirty="0">
              <a:solidFill>
                <a:schemeClr val="lt1"/>
              </a:solidFill>
              <a:latin typeface="Catamaran Light"/>
              <a:ea typeface="Catamaran Light"/>
              <a:cs typeface="Catamaran Light"/>
              <a:sym typeface="Catamaran Ligh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296" y="602029"/>
            <a:ext cx="2363346" cy="177251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958" y="2494951"/>
            <a:ext cx="3191990" cy="2393993"/>
          </a:xfrm>
          <a:prstGeom prst="rect">
            <a:avLst/>
          </a:prstGeom>
        </p:spPr>
      </p:pic>
      <p:pic>
        <p:nvPicPr>
          <p:cNvPr id="9" name="Picture 8" descr="A group of people holding a sign&#10;&#10;Description automatically generated">
            <a:extLst>
              <a:ext uri="{FF2B5EF4-FFF2-40B4-BE49-F238E27FC236}">
                <a16:creationId xmlns:a16="http://schemas.microsoft.com/office/drawing/2014/main" id="{0C423D2F-A19A-4032-A7C0-0091585B94C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99908" y="2798309"/>
            <a:ext cx="2912885" cy="2184664"/>
          </a:xfrm>
          <a:prstGeom prst="rect">
            <a:avLst/>
          </a:prstGeom>
        </p:spPr>
      </p:pic>
      <p:pic>
        <p:nvPicPr>
          <p:cNvPr id="15" name="Content Placeholder 6">
            <a:extLst>
              <a:ext uri="{FF2B5EF4-FFF2-40B4-BE49-F238E27FC236}">
                <a16:creationId xmlns:a16="http://schemas.microsoft.com/office/drawing/2014/main" id="{4DE9D0C2-A0CA-4B19-83FF-5421D21A661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169092" y="733036"/>
            <a:ext cx="2415021" cy="161215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descr="A group of people posing for a photo in front of a building&#10;&#10;Description automatically generated">
            <a:extLst>
              <a:ext uri="{FF2B5EF4-FFF2-40B4-BE49-F238E27FC236}">
                <a16:creationId xmlns:a16="http://schemas.microsoft.com/office/drawing/2014/main" id="{632BCA77-E8D8-45A4-ABBE-BF91FBAB61A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812793" y="907425"/>
            <a:ext cx="2134718" cy="142759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62" name="Google Shape;362;p41"/>
          <p:cNvSpPr txBox="1">
            <a:spLocks noGrp="1"/>
          </p:cNvSpPr>
          <p:nvPr>
            <p:ph type="subTitle" idx="1"/>
          </p:nvPr>
        </p:nvSpPr>
        <p:spPr>
          <a:xfrm>
            <a:off x="158982" y="1173251"/>
            <a:ext cx="2697632" cy="915508"/>
          </a:xfrm>
          <a:prstGeom prst="rect">
            <a:avLst/>
          </a:prstGeom>
        </p:spPr>
        <p:txBody>
          <a:bodyPr spcFirstLastPara="1" wrap="square" lIns="91425" tIns="91425" rIns="91425" bIns="91425" anchor="t" anchorCtr="0">
            <a:noAutofit/>
          </a:bodyPr>
          <a:lstStyle/>
          <a:p>
            <a:pPr marL="0" lvl="0" indent="0"/>
            <a:r>
              <a:rPr lang="en-US" altLang="en-US" sz="1100" kern="1200" dirty="0">
                <a:solidFill>
                  <a:prstClr val="black"/>
                </a:solidFill>
                <a:latin typeface="Catamaran Light" panose="020B0604020202020204" charset="0"/>
                <a:ea typeface="+mn-ea"/>
                <a:cs typeface="Catamaran Light" panose="020B0604020202020204" charset="0"/>
              </a:rPr>
              <a:t>Established in 2006, the Barn Sale started as a fundraiser to sell those unwanted but still useable items college kids would leave or otherwise throw away! Barn sale proceeds benefited United Way until 2014.</a:t>
            </a:r>
            <a:endParaRPr sz="500" dirty="0">
              <a:latin typeface="Catamaran Light" panose="020B0604020202020204" charset="0"/>
              <a:cs typeface="Catamaran Light" panose="020B0604020202020204" charset="0"/>
            </a:endParaRPr>
          </a:p>
        </p:txBody>
      </p:sp>
      <p:sp>
        <p:nvSpPr>
          <p:cNvPr id="363" name="Google Shape;363;p41"/>
          <p:cNvSpPr txBox="1">
            <a:spLocks noGrp="1"/>
          </p:cNvSpPr>
          <p:nvPr>
            <p:ph type="subTitle" idx="2"/>
          </p:nvPr>
        </p:nvSpPr>
        <p:spPr>
          <a:xfrm>
            <a:off x="158981" y="3444476"/>
            <a:ext cx="2801261" cy="111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By </a:t>
            </a:r>
            <a:r>
              <a:rPr lang="es" sz="1100" dirty="0"/>
              <a:t>2017, The Barn Sale has evolved into the HWS Community Sale and moved down to Geneva Recreation Center with proceeds benefiting Geneva 2030.</a:t>
            </a:r>
            <a:endParaRPr sz="1100" dirty="0"/>
          </a:p>
        </p:txBody>
      </p:sp>
      <p:sp>
        <p:nvSpPr>
          <p:cNvPr id="359" name="Google Shape;359;p41"/>
          <p:cNvSpPr txBox="1">
            <a:spLocks noGrp="1"/>
          </p:cNvSpPr>
          <p:nvPr>
            <p:ph type="ctrTitle" idx="4"/>
          </p:nvPr>
        </p:nvSpPr>
        <p:spPr>
          <a:xfrm>
            <a:off x="0" y="0"/>
            <a:ext cx="7823964" cy="487500"/>
          </a:xfrm>
          <a:prstGeom prst="rect">
            <a:avLst/>
          </a:prstGeom>
        </p:spPr>
        <p:txBody>
          <a:bodyPr spcFirstLastPara="1" wrap="square" lIns="91425" tIns="91425" rIns="91425" bIns="91425" anchor="ctr" anchorCtr="0">
            <a:noAutofit/>
          </a:bodyPr>
          <a:lstStyle/>
          <a:p>
            <a:pPr lvl="0"/>
            <a:r>
              <a:rPr lang="en-US" dirty="0"/>
              <a:t>HWS COMMUNITY DONATION EFFORT</a:t>
            </a:r>
            <a:endParaRPr dirty="0"/>
          </a:p>
        </p:txBody>
      </p:sp>
      <p:sp>
        <p:nvSpPr>
          <p:cNvPr id="11" name="Google Shape;3342;p59"/>
          <p:cNvSpPr/>
          <p:nvPr/>
        </p:nvSpPr>
        <p:spPr>
          <a:xfrm rot="5400000">
            <a:off x="987384" y="2272354"/>
            <a:ext cx="464588" cy="354585"/>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27;p45"/>
          <p:cNvSpPr/>
          <p:nvPr/>
        </p:nvSpPr>
        <p:spPr>
          <a:xfrm>
            <a:off x="244043" y="654844"/>
            <a:ext cx="1641464"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41"/>
          <p:cNvSpPr txBox="1">
            <a:spLocks noGrp="1"/>
          </p:cNvSpPr>
          <p:nvPr>
            <p:ph type="ctrTitle"/>
          </p:nvPr>
        </p:nvSpPr>
        <p:spPr>
          <a:xfrm>
            <a:off x="433294" y="712890"/>
            <a:ext cx="1262961" cy="38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Barn Sale</a:t>
            </a:r>
            <a:endParaRPr dirty="0">
              <a:solidFill>
                <a:schemeClr val="lt1"/>
              </a:solidFill>
            </a:endParaRPr>
          </a:p>
        </p:txBody>
      </p:sp>
      <p:sp>
        <p:nvSpPr>
          <p:cNvPr id="16" name="Google Shape;427;p45"/>
          <p:cNvSpPr/>
          <p:nvPr/>
        </p:nvSpPr>
        <p:spPr>
          <a:xfrm>
            <a:off x="244043" y="2939249"/>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41"/>
          <p:cNvSpPr txBox="1">
            <a:spLocks noGrp="1"/>
          </p:cNvSpPr>
          <p:nvPr>
            <p:ph type="ctrTitle" idx="3"/>
          </p:nvPr>
        </p:nvSpPr>
        <p:spPr>
          <a:xfrm>
            <a:off x="168266" y="3002110"/>
            <a:ext cx="2867753" cy="38637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HWS COMMUNITY SALE</a:t>
            </a:r>
            <a:endParaRPr dirty="0">
              <a:solidFill>
                <a:schemeClr val="lt1"/>
              </a:solidFill>
            </a:endParaRPr>
          </a:p>
        </p:txBody>
      </p:sp>
      <p:sp>
        <p:nvSpPr>
          <p:cNvPr id="12" name="Google Shape;3342;p59"/>
          <p:cNvSpPr/>
          <p:nvPr/>
        </p:nvSpPr>
        <p:spPr>
          <a:xfrm rot="19953823">
            <a:off x="3257777" y="4171833"/>
            <a:ext cx="764614" cy="479639"/>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27;p45"/>
          <p:cNvSpPr/>
          <p:nvPr/>
        </p:nvSpPr>
        <p:spPr>
          <a:xfrm>
            <a:off x="5889132" y="654844"/>
            <a:ext cx="2716200" cy="512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365;p41"/>
          <p:cNvSpPr txBox="1">
            <a:spLocks/>
          </p:cNvSpPr>
          <p:nvPr/>
        </p:nvSpPr>
        <p:spPr>
          <a:xfrm>
            <a:off x="5889132" y="718444"/>
            <a:ext cx="2821574" cy="3863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9pPr>
          </a:lstStyle>
          <a:p>
            <a:r>
              <a:rPr lang="en-US" sz="1600" dirty="0"/>
              <a:t>HWS DONATION EFFORT</a:t>
            </a:r>
            <a:endParaRPr lang="en-US" sz="1600" dirty="0">
              <a:solidFill>
                <a:schemeClr val="lt1"/>
              </a:solidFill>
            </a:endParaRPr>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13397" y="2308139"/>
            <a:ext cx="1979091" cy="1484318"/>
          </a:xfrm>
          <a:prstGeom prst="rect">
            <a:avLst/>
          </a:prstGeom>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0279" y="649290"/>
            <a:ext cx="1978746" cy="1260697"/>
          </a:xfrm>
          <a:prstGeom prst="rect">
            <a:avLst/>
          </a:prstGeom>
        </p:spPr>
      </p:pic>
      <p:sp>
        <p:nvSpPr>
          <p:cNvPr id="20" name="Google Shape;362;p41"/>
          <p:cNvSpPr txBox="1">
            <a:spLocks/>
          </p:cNvSpPr>
          <p:nvPr/>
        </p:nvSpPr>
        <p:spPr>
          <a:xfrm>
            <a:off x="5825624" y="1166944"/>
            <a:ext cx="2697632" cy="1294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n-US" altLang="en-US" sz="1100" kern="1200" dirty="0">
                <a:solidFill>
                  <a:prstClr val="black"/>
                </a:solidFill>
                <a:latin typeface="Catamaran Light" panose="020B0604020202020204" charset="0"/>
                <a:ea typeface="+mn-ea"/>
                <a:cs typeface="Catamaran Light" panose="020B0604020202020204" charset="0"/>
              </a:rPr>
              <a:t>In total since 2006, the Community Sale has raised over $100,000 for various organizations and diverted over 120,000 lbs. of waste from the landfill. </a:t>
            </a:r>
          </a:p>
          <a:p>
            <a:pPr marL="0" indent="0"/>
            <a:r>
              <a:rPr lang="en-US" altLang="en-US" sz="1100" kern="1200" dirty="0">
                <a:solidFill>
                  <a:prstClr val="black"/>
                </a:solidFill>
                <a:latin typeface="Catamaran Light" panose="020B0604020202020204" charset="0"/>
                <a:ea typeface="+mn-ea"/>
                <a:cs typeface="Catamaran Light" panose="020B0604020202020204" charset="0"/>
              </a:rPr>
              <a:t>As a result of COVID-19, the Community Sale has transformed yet again into a direct Donation effort!</a:t>
            </a:r>
            <a:endParaRPr lang="en-US" sz="500" dirty="0">
              <a:latin typeface="Catamaran Light" panose="020B0604020202020204" charset="0"/>
              <a:cs typeface="Catamaran Light" panose="020B0604020202020204" charset="0"/>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9325" y="2462416"/>
            <a:ext cx="1705345" cy="1279009"/>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4747" y="2781375"/>
            <a:ext cx="1137468" cy="2022165"/>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86403" y="3792458"/>
            <a:ext cx="1651191" cy="1238393"/>
          </a:xfrm>
          <a:prstGeom prst="rect">
            <a:avLst/>
          </a:prstGeom>
        </p:spPr>
      </p:pic>
    </p:spTree>
    <p:extLst>
      <p:ext uri="{BB962C8B-B14F-4D97-AF65-F5344CB8AC3E}">
        <p14:creationId xmlns:p14="http://schemas.microsoft.com/office/powerpoint/2010/main" val="357273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44"/>
        <p:cNvGrpSpPr/>
        <p:nvPr/>
      </p:nvGrpSpPr>
      <p:grpSpPr>
        <a:xfrm>
          <a:off x="0" y="0"/>
          <a:ext cx="0" cy="0"/>
          <a:chOff x="0" y="0"/>
          <a:chExt cx="0" cy="0"/>
        </a:xfrm>
      </p:grpSpPr>
      <p:sp>
        <p:nvSpPr>
          <p:cNvPr id="150" name="Google Shape;150;p28"/>
          <p:cNvSpPr txBox="1">
            <a:spLocks noGrp="1"/>
          </p:cNvSpPr>
          <p:nvPr>
            <p:ph type="ctrTitle"/>
          </p:nvPr>
        </p:nvSpPr>
        <p:spPr>
          <a:xfrm>
            <a:off x="3417162" y="524649"/>
            <a:ext cx="2728147" cy="321365"/>
          </a:xfrm>
          <a:prstGeom prst="rect">
            <a:avLst/>
          </a:prstGeom>
        </p:spPr>
        <p:txBody>
          <a:bodyPr spcFirstLastPara="1" wrap="square" lIns="91425" tIns="91425" rIns="91425" bIns="91425" anchor="b" anchorCtr="0">
            <a:noAutofit/>
          </a:bodyPr>
          <a:lstStyle/>
          <a:p>
            <a:pPr marL="0" lvl="0" indent="0" rtl="0">
              <a:spcBef>
                <a:spcPts val="0"/>
              </a:spcBef>
              <a:spcAft>
                <a:spcPts val="0"/>
              </a:spcAft>
              <a:buClr>
                <a:schemeClr val="dk1"/>
              </a:buClr>
              <a:buSzPts val="1100"/>
              <a:buFont typeface="Arial"/>
              <a:buNone/>
            </a:pPr>
            <a:r>
              <a:rPr lang="en-US" u="sng" dirty="0"/>
              <a:t>Katie Flowers </a:t>
            </a:r>
            <a:r>
              <a:rPr lang="en-US" u="sng" dirty="0" smtClean="0"/>
              <a:t>(she/her)- </a:t>
            </a:r>
            <a:r>
              <a:rPr lang="en-US" u="sng" dirty="0"/>
              <a:t>Director</a:t>
            </a:r>
            <a:endParaRPr u="sng" dirty="0"/>
          </a:p>
        </p:txBody>
      </p:sp>
      <p:sp>
        <p:nvSpPr>
          <p:cNvPr id="151" name="Google Shape;151;p28"/>
          <p:cNvSpPr txBox="1">
            <a:spLocks noGrp="1"/>
          </p:cNvSpPr>
          <p:nvPr>
            <p:ph type="subTitle" idx="1"/>
          </p:nvPr>
        </p:nvSpPr>
        <p:spPr>
          <a:xfrm>
            <a:off x="3417162" y="769985"/>
            <a:ext cx="5294120" cy="572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dirty="0"/>
              <a:t>Civic leader cohort, campus chapter/clubs (Habitat for Humanity, Girl Scouts, Big Brothers Big Sisters), Service-learning classes, CCESL Link House, Civic Engagement Scholars, Summer of Service internship program, Program impact and evaluation</a:t>
            </a:r>
            <a:endParaRPr dirty="0"/>
          </a:p>
        </p:txBody>
      </p:sp>
      <p:sp>
        <p:nvSpPr>
          <p:cNvPr id="3" name="Title 2"/>
          <p:cNvSpPr>
            <a:spLocks noGrp="1"/>
          </p:cNvSpPr>
          <p:nvPr>
            <p:ph type="title" idx="2"/>
          </p:nvPr>
        </p:nvSpPr>
        <p:spPr>
          <a:xfrm>
            <a:off x="1746299" y="166594"/>
            <a:ext cx="1368162" cy="577800"/>
          </a:xfrm>
        </p:spPr>
        <p:txBody>
          <a:bodyPr/>
          <a:lstStyle/>
          <a:p>
            <a:endParaRPr lang="en-US" dirty="0"/>
          </a:p>
        </p:txBody>
      </p:sp>
      <p:sp>
        <p:nvSpPr>
          <p:cNvPr id="153" name="Google Shape;153;p28"/>
          <p:cNvSpPr txBox="1">
            <a:spLocks noGrp="1"/>
          </p:cNvSpPr>
          <p:nvPr>
            <p:ph type="ctrTitle" idx="3"/>
          </p:nvPr>
        </p:nvSpPr>
        <p:spPr>
          <a:xfrm>
            <a:off x="3417162" y="1317900"/>
            <a:ext cx="4111399" cy="330432"/>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u="sng" dirty="0"/>
              <a:t>Peter Budmen, </a:t>
            </a:r>
            <a:r>
              <a:rPr lang="es" u="sng" dirty="0" smtClean="0"/>
              <a:t>H’15 (he/him) </a:t>
            </a:r>
            <a:r>
              <a:rPr lang="es" u="sng" dirty="0"/>
              <a:t>– Assistant Director</a:t>
            </a:r>
            <a:endParaRPr u="sng" dirty="0"/>
          </a:p>
        </p:txBody>
      </p:sp>
      <p:sp>
        <p:nvSpPr>
          <p:cNvPr id="154" name="Google Shape;154;p28"/>
          <p:cNvSpPr txBox="1">
            <a:spLocks noGrp="1"/>
          </p:cNvSpPr>
          <p:nvPr>
            <p:ph type="subTitle" idx="4"/>
          </p:nvPr>
        </p:nvSpPr>
        <p:spPr>
          <a:xfrm>
            <a:off x="3417162" y="1552423"/>
            <a:ext cx="5294120" cy="43018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HWS Corps Youth Tutoring, Co-curricular service programming, including political engagement (HWS Votes), Days of Service, HWS GEMS, Red Cross Blood Drive, Holiday Gift Project, HWS Donation effort</a:t>
            </a:r>
            <a:endParaRPr dirty="0"/>
          </a:p>
        </p:txBody>
      </p:sp>
      <p:sp>
        <p:nvSpPr>
          <p:cNvPr id="155" name="Google Shape;155;p28"/>
          <p:cNvSpPr txBox="1">
            <a:spLocks noGrp="1"/>
          </p:cNvSpPr>
          <p:nvPr>
            <p:ph type="title" idx="5"/>
          </p:nvPr>
        </p:nvSpPr>
        <p:spPr>
          <a:xfrm>
            <a:off x="1746298" y="949845"/>
            <a:ext cx="1368161"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48" name="Google Shape;148;p28"/>
          <p:cNvSpPr txBox="1">
            <a:spLocks noGrp="1"/>
          </p:cNvSpPr>
          <p:nvPr>
            <p:ph type="ctrTitle" idx="6"/>
          </p:nvPr>
        </p:nvSpPr>
        <p:spPr>
          <a:xfrm>
            <a:off x="3417162" y="1978000"/>
            <a:ext cx="4111399" cy="31809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u="sng" dirty="0"/>
              <a:t>Alex Cottrell, HWS </a:t>
            </a:r>
            <a:r>
              <a:rPr lang="es" u="sng" dirty="0" smtClean="0"/>
              <a:t>’20 (he/him) </a:t>
            </a:r>
            <a:r>
              <a:rPr lang="es" u="sng" dirty="0"/>
              <a:t>– Graduate Assistant</a:t>
            </a:r>
            <a:endParaRPr u="sng" dirty="0"/>
          </a:p>
        </p:txBody>
      </p:sp>
      <p:sp>
        <p:nvSpPr>
          <p:cNvPr id="147" name="Google Shape;147;p28"/>
          <p:cNvSpPr txBox="1">
            <a:spLocks noGrp="1"/>
          </p:cNvSpPr>
          <p:nvPr>
            <p:ph type="subTitle" idx="7"/>
          </p:nvPr>
        </p:nvSpPr>
        <p:spPr>
          <a:xfrm>
            <a:off x="3417162" y="2245834"/>
            <a:ext cx="5186024" cy="28871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dirty="0"/>
              <a:t>HWS Corps Youth Tutoring @ The Boys and Girls Club, Student Assistants</a:t>
            </a:r>
            <a:endParaRPr dirty="0"/>
          </a:p>
        </p:txBody>
      </p:sp>
      <p:sp>
        <p:nvSpPr>
          <p:cNvPr id="149" name="Google Shape;149;p28"/>
          <p:cNvSpPr txBox="1">
            <a:spLocks noGrp="1"/>
          </p:cNvSpPr>
          <p:nvPr>
            <p:ph type="title" idx="8"/>
          </p:nvPr>
        </p:nvSpPr>
        <p:spPr>
          <a:xfrm>
            <a:off x="1746298" y="1691226"/>
            <a:ext cx="1368161"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45" name="Google Shape;145;p28"/>
          <p:cNvSpPr txBox="1">
            <a:spLocks noGrp="1"/>
          </p:cNvSpPr>
          <p:nvPr>
            <p:ph type="ctrTitle" idx="9"/>
          </p:nvPr>
        </p:nvSpPr>
        <p:spPr>
          <a:xfrm>
            <a:off x="3329617" y="49463"/>
            <a:ext cx="2623531" cy="487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 sz="2400" dirty="0"/>
              <a:t>MEET THE TEAM</a:t>
            </a:r>
            <a:endParaRPr sz="2400" dirty="0"/>
          </a:p>
        </p:txBody>
      </p:sp>
      <p:sp>
        <p:nvSpPr>
          <p:cNvPr id="156" name="Google Shape;156;p28"/>
          <p:cNvSpPr txBox="1">
            <a:spLocks noGrp="1"/>
          </p:cNvSpPr>
          <p:nvPr>
            <p:ph type="ctrTitle" idx="13"/>
          </p:nvPr>
        </p:nvSpPr>
        <p:spPr>
          <a:xfrm>
            <a:off x="3417162" y="2484289"/>
            <a:ext cx="4669766" cy="35620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u="sng" dirty="0"/>
              <a:t>Craig Talmage </a:t>
            </a:r>
            <a:r>
              <a:rPr lang="es" u="sng" dirty="0" smtClean="0"/>
              <a:t>(he/him)– </a:t>
            </a:r>
            <a:r>
              <a:rPr lang="es" u="sng" dirty="0"/>
              <a:t>CCESL Faculty Adviser and Liaison </a:t>
            </a:r>
            <a:endParaRPr u="sng" dirty="0"/>
          </a:p>
        </p:txBody>
      </p:sp>
      <p:sp>
        <p:nvSpPr>
          <p:cNvPr id="157" name="Google Shape;157;p28"/>
          <p:cNvSpPr txBox="1">
            <a:spLocks noGrp="1"/>
          </p:cNvSpPr>
          <p:nvPr>
            <p:ph type="subTitle" idx="14"/>
          </p:nvPr>
        </p:nvSpPr>
        <p:spPr>
          <a:xfrm>
            <a:off x="3417162" y="2790236"/>
            <a:ext cx="3830876" cy="266362"/>
          </a:xfrm>
          <a:prstGeom prst="rect">
            <a:avLst/>
          </a:prstGeom>
        </p:spPr>
        <p:txBody>
          <a:bodyPr spcFirstLastPara="1" wrap="square" lIns="91425" tIns="91425" rIns="91425" bIns="91425" anchor="t" anchorCtr="0">
            <a:noAutofit/>
          </a:bodyPr>
          <a:lstStyle/>
          <a:p>
            <a:pPr marL="0" lvl="0" indent="0"/>
            <a:r>
              <a:rPr lang="en-US" dirty="0"/>
              <a:t>Supporting Community Engaged Teaching, Learning, and Research</a:t>
            </a:r>
            <a:endParaRPr dirty="0"/>
          </a:p>
        </p:txBody>
      </p:sp>
      <p:sp>
        <p:nvSpPr>
          <p:cNvPr id="158" name="Google Shape;158;p28"/>
          <p:cNvSpPr txBox="1">
            <a:spLocks noGrp="1"/>
          </p:cNvSpPr>
          <p:nvPr>
            <p:ph type="title" idx="15"/>
          </p:nvPr>
        </p:nvSpPr>
        <p:spPr>
          <a:xfrm>
            <a:off x="1746298" y="2462722"/>
            <a:ext cx="1368161"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59" name="Google Shape;159;p28"/>
          <p:cNvSpPr txBox="1">
            <a:spLocks noGrp="1"/>
          </p:cNvSpPr>
          <p:nvPr>
            <p:ph type="ctrTitle" idx="16"/>
          </p:nvPr>
        </p:nvSpPr>
        <p:spPr>
          <a:xfrm>
            <a:off x="3417161" y="3006341"/>
            <a:ext cx="3690515" cy="338878"/>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u="sng" dirty="0"/>
              <a:t>Heather </a:t>
            </a:r>
            <a:r>
              <a:rPr lang="es" u="sng" dirty="0" smtClean="0"/>
              <a:t>Mills (she/her)</a:t>
            </a:r>
            <a:r>
              <a:rPr lang="es" u="sng" dirty="0" smtClean="0"/>
              <a:t>- </a:t>
            </a:r>
            <a:r>
              <a:rPr lang="es" u="sng" dirty="0"/>
              <a:t>Geneva 2030 Director </a:t>
            </a:r>
            <a:endParaRPr u="sng" dirty="0"/>
          </a:p>
        </p:txBody>
      </p:sp>
      <p:sp>
        <p:nvSpPr>
          <p:cNvPr id="160" name="Google Shape;160;p28"/>
          <p:cNvSpPr txBox="1">
            <a:spLocks noGrp="1"/>
          </p:cNvSpPr>
          <p:nvPr>
            <p:ph type="subTitle" idx="17"/>
          </p:nvPr>
        </p:nvSpPr>
        <p:spPr>
          <a:xfrm>
            <a:off x="3417162" y="3294962"/>
            <a:ext cx="5520226" cy="4830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33333"/>
                </a:solidFill>
                <a:effectLst/>
                <a:latin typeface="Catamaran Light" panose="020B0604020202020204" charset="0"/>
                <a:cs typeface="Catamaran Light" panose="020B0604020202020204" charset="0"/>
              </a:rPr>
              <a:t>Since 2011, Geneva 2030, a collective impact initiative, has worked together with youth + equity focused partnerships in the Geneva community to support Geneva’s children from the </a:t>
            </a:r>
            <a:r>
              <a:rPr lang="en-US" b="1" i="0" u="none" strike="noStrike" dirty="0">
                <a:solidFill>
                  <a:srgbClr val="00734A"/>
                </a:solidFill>
                <a:effectLst/>
                <a:latin typeface="Catamaran Light" panose="020B0604020202020204" charset="0"/>
                <a:cs typeface="Catamaran Light" panose="020B0604020202020204" charset="0"/>
                <a:hlinkClick r:id="rId3"/>
              </a:rPr>
              <a:t>“cradle to career.”</a:t>
            </a:r>
            <a:r>
              <a:rPr lang="en-US" b="0" i="0" dirty="0">
                <a:solidFill>
                  <a:srgbClr val="333333"/>
                </a:solidFill>
                <a:effectLst/>
                <a:latin typeface="Catamaran Light" panose="020B0604020202020204" charset="0"/>
                <a:cs typeface="Catamaran Light" panose="020B0604020202020204" charset="0"/>
              </a:rPr>
              <a:t> </a:t>
            </a:r>
            <a:endParaRPr dirty="0">
              <a:latin typeface="Catamaran Light" panose="020B0604020202020204" charset="0"/>
              <a:cs typeface="Catamaran Light" panose="020B0604020202020204" charset="0"/>
            </a:endParaRPr>
          </a:p>
        </p:txBody>
      </p:sp>
      <p:sp>
        <p:nvSpPr>
          <p:cNvPr id="161" name="Google Shape;161;p28"/>
          <p:cNvSpPr txBox="1">
            <a:spLocks noGrp="1"/>
          </p:cNvSpPr>
          <p:nvPr>
            <p:ph type="title" idx="18"/>
          </p:nvPr>
        </p:nvSpPr>
        <p:spPr>
          <a:xfrm>
            <a:off x="1746596" y="3197673"/>
            <a:ext cx="1368161"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lt1"/>
              </a:solidFill>
            </a:endParaRPr>
          </a:p>
        </p:txBody>
      </p:sp>
      <p:sp>
        <p:nvSpPr>
          <p:cNvPr id="146" name="Google Shape;146;p28"/>
          <p:cNvSpPr/>
          <p:nvPr/>
        </p:nvSpPr>
        <p:spPr>
          <a:xfrm rot="-5400000" flipH="1">
            <a:off x="-957900" y="957900"/>
            <a:ext cx="5140800" cy="322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65415" y="4143023"/>
            <a:ext cx="763911" cy="95488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r="-558"/>
          <a:stretch/>
        </p:blipFill>
        <p:spPr>
          <a:xfrm>
            <a:off x="4305640" y="4136987"/>
            <a:ext cx="695323" cy="95231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83406" y="4106730"/>
            <a:ext cx="702430" cy="980871"/>
          </a:xfrm>
          <a:prstGeom prst="rect">
            <a:avLst/>
          </a:prstGeom>
        </p:spPr>
      </p:pic>
      <p:sp>
        <p:nvSpPr>
          <p:cNvPr id="24" name="Google Shape;159;p28"/>
          <p:cNvSpPr txBox="1">
            <a:spLocks/>
          </p:cNvSpPr>
          <p:nvPr/>
        </p:nvSpPr>
        <p:spPr>
          <a:xfrm>
            <a:off x="3417162" y="3727748"/>
            <a:ext cx="4531770" cy="3793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200"/>
              <a:buFont typeface="Livvic"/>
              <a:buNone/>
              <a:defRPr sz="1200" b="1" i="0" u="none" strike="noStrike" cap="none">
                <a:solidFill>
                  <a:schemeClr val="dk1"/>
                </a:solidFill>
                <a:latin typeface="Livvic"/>
                <a:ea typeface="Livvic"/>
                <a:cs typeface="Livvic"/>
                <a:sym typeface="Livvic"/>
              </a:defRPr>
            </a:lvl9pPr>
          </a:lstStyle>
          <a:p>
            <a:r>
              <a:rPr lang="en-US" dirty="0" smtClean="0"/>
              <a:t>Senior </a:t>
            </a:r>
            <a:r>
              <a:rPr lang="en-US" dirty="0"/>
              <a:t>Civic </a:t>
            </a:r>
            <a:r>
              <a:rPr lang="en-US" dirty="0" smtClean="0"/>
              <a:t>Leader </a:t>
            </a:r>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21994" y="4145416"/>
            <a:ext cx="628438" cy="939783"/>
          </a:xfrm>
          <a:prstGeom prst="rect">
            <a:avLst/>
          </a:prstGeom>
        </p:spPr>
      </p:pic>
      <p:pic>
        <p:nvPicPr>
          <p:cNvPr id="13" name="Picture 12" descr="A picture containing tree, outdoor, sky, building&#10;&#10;Description automatically generated">
            <a:extLst>
              <a:ext uri="{FF2B5EF4-FFF2-40B4-BE49-F238E27FC236}">
                <a16:creationId xmlns:a16="http://schemas.microsoft.com/office/drawing/2014/main" id="{0B25145E-09F0-48AD-965E-9028A479D5D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95017" y="446095"/>
            <a:ext cx="2846184" cy="2163100"/>
          </a:xfrm>
          <a:prstGeom prst="rect">
            <a:avLst/>
          </a:prstGeom>
        </p:spPr>
      </p:pic>
      <p:pic>
        <p:nvPicPr>
          <p:cNvPr id="4" name="Picture 3"/>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317408" y="2903906"/>
            <a:ext cx="2593329" cy="1250722"/>
          </a:xfrm>
          <a:prstGeom prst="rect">
            <a:avLst/>
          </a:prstGeom>
        </p:spPr>
      </p:pic>
      <p:sp>
        <p:nvSpPr>
          <p:cNvPr id="10" name="TextBox 9"/>
          <p:cNvSpPr txBox="1"/>
          <p:nvPr/>
        </p:nvSpPr>
        <p:spPr>
          <a:xfrm>
            <a:off x="593545" y="4338536"/>
            <a:ext cx="1942132" cy="646331"/>
          </a:xfrm>
          <a:prstGeom prst="rect">
            <a:avLst/>
          </a:prstGeom>
          <a:noFill/>
        </p:spPr>
        <p:txBody>
          <a:bodyPr wrap="square" rtlCol="0">
            <a:spAutoFit/>
          </a:bodyPr>
          <a:lstStyle/>
          <a:p>
            <a:pPr algn="ctr"/>
            <a:r>
              <a:rPr lang="en-US" dirty="0">
                <a:solidFill>
                  <a:schemeClr val="tx2"/>
                </a:solidFill>
                <a:latin typeface="Livvic" panose="020B0604020202020204" charset="0"/>
              </a:rPr>
              <a:t>CCESL CIVIC LEADERS</a:t>
            </a:r>
          </a:p>
          <a:p>
            <a:pPr algn="ctr"/>
            <a:endParaRPr lang="en-US" sz="300" dirty="0">
              <a:solidFill>
                <a:schemeClr val="tx2"/>
              </a:solidFill>
              <a:latin typeface="Livvic" panose="020B0604020202020204" charset="0"/>
            </a:endParaRPr>
          </a:p>
          <a:p>
            <a:pPr algn="ctr"/>
            <a:r>
              <a:rPr lang="en-US" sz="900" dirty="0">
                <a:solidFill>
                  <a:schemeClr val="tx2"/>
                </a:solidFill>
                <a:latin typeface="Livvic" panose="020B0604020202020204" charset="0"/>
              </a:rPr>
              <a:t>Student Leaders working on CCESL initiatives and projects</a:t>
            </a:r>
            <a:endParaRPr lang="en-US" sz="1100" dirty="0">
              <a:solidFill>
                <a:schemeClr val="tx2"/>
              </a:solidFill>
              <a:latin typeface="Livvic" panose="020B0604020202020204" charset="0"/>
            </a:endParaRPr>
          </a:p>
        </p:txBody>
      </p:sp>
      <p:pic>
        <p:nvPicPr>
          <p:cNvPr id="14" name="Picture 13">
            <a:extLst>
              <a:ext uri="{FF2B5EF4-FFF2-40B4-BE49-F238E27FC236}">
                <a16:creationId xmlns:a16="http://schemas.microsoft.com/office/drawing/2014/main" id="{43680FEA-EF47-34F4-1759-3A60B7B7FD77}"/>
              </a:ext>
            </a:extLst>
          </p:cNvPr>
          <p:cNvPicPr>
            <a:picLocks noChangeAspect="1"/>
          </p:cNvPicPr>
          <p:nvPr/>
        </p:nvPicPr>
        <p:blipFill>
          <a:blip r:embed="rId10"/>
          <a:stretch>
            <a:fillRect/>
          </a:stretch>
        </p:blipFill>
        <p:spPr>
          <a:xfrm>
            <a:off x="7155062" y="4088264"/>
            <a:ext cx="763911" cy="9926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6"/>
          <p:cNvSpPr/>
          <p:nvPr/>
        </p:nvSpPr>
        <p:spPr>
          <a:xfrm rot="16200000">
            <a:off x="3010243" y="2636964"/>
            <a:ext cx="1805945" cy="2462379"/>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40;p46"/>
          <p:cNvSpPr/>
          <p:nvPr/>
        </p:nvSpPr>
        <p:spPr>
          <a:xfrm rot="5400000" flipH="1">
            <a:off x="544957" y="2634058"/>
            <a:ext cx="1805946" cy="2468192"/>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46"/>
          <p:cNvSpPr/>
          <p:nvPr/>
        </p:nvSpPr>
        <p:spPr>
          <a:xfrm rot="-5400000" flipH="1">
            <a:off x="3057755" y="711775"/>
            <a:ext cx="1805946" cy="2367354"/>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6"/>
          <p:cNvSpPr txBox="1">
            <a:spLocks noGrp="1"/>
          </p:cNvSpPr>
          <p:nvPr>
            <p:ph type="ctrTitle" idx="4294967295"/>
          </p:nvPr>
        </p:nvSpPr>
        <p:spPr>
          <a:xfrm>
            <a:off x="0" y="1073150"/>
            <a:ext cx="1322388" cy="38417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sz="1800">
                <a:solidFill>
                  <a:schemeClr val="lt1"/>
                </a:solidFill>
              </a:rPr>
              <a:t>MERCURY</a:t>
            </a:r>
            <a:endParaRPr sz="1800" dirty="0">
              <a:solidFill>
                <a:schemeClr val="lt1"/>
              </a:solidFill>
            </a:endParaRPr>
          </a:p>
        </p:txBody>
      </p:sp>
      <p:sp>
        <p:nvSpPr>
          <p:cNvPr id="445" name="Google Shape;445;p46"/>
          <p:cNvSpPr txBox="1">
            <a:spLocks noGrp="1"/>
          </p:cNvSpPr>
          <p:nvPr>
            <p:ph type="ctrTitle" idx="4294967295"/>
          </p:nvPr>
        </p:nvSpPr>
        <p:spPr>
          <a:xfrm>
            <a:off x="2275140" y="3099268"/>
            <a:ext cx="876461" cy="3841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dirty="0">
                <a:solidFill>
                  <a:schemeClr val="lt1"/>
                </a:solidFill>
              </a:rPr>
              <a:t>Model</a:t>
            </a:r>
            <a:endParaRPr sz="1800" dirty="0">
              <a:solidFill>
                <a:schemeClr val="lt1"/>
              </a:solidFill>
            </a:endParaRPr>
          </a:p>
        </p:txBody>
      </p:sp>
      <p:sp>
        <p:nvSpPr>
          <p:cNvPr id="446" name="Google Shape;446;p46"/>
          <p:cNvSpPr txBox="1">
            <a:spLocks noGrp="1"/>
          </p:cNvSpPr>
          <p:nvPr>
            <p:ph type="ctrTitle" idx="4294967295"/>
          </p:nvPr>
        </p:nvSpPr>
        <p:spPr>
          <a:xfrm>
            <a:off x="6809928" y="3793322"/>
            <a:ext cx="1254125" cy="3841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chemeClr val="lt1"/>
                </a:solidFill>
              </a:rPr>
              <a:t>SATURN</a:t>
            </a:r>
            <a:endParaRPr sz="1800" dirty="0">
              <a:solidFill>
                <a:schemeClr val="lt1"/>
              </a:solidFill>
            </a:endParaRPr>
          </a:p>
        </p:txBody>
      </p:sp>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834" y="118216"/>
            <a:ext cx="3576231" cy="744109"/>
          </a:xfrm>
          <a:prstGeom prst="rect">
            <a:avLst/>
          </a:prstGeom>
        </p:spPr>
      </p:pic>
      <p:sp>
        <p:nvSpPr>
          <p:cNvPr id="25" name="Google Shape;440;p46"/>
          <p:cNvSpPr/>
          <p:nvPr/>
        </p:nvSpPr>
        <p:spPr>
          <a:xfrm rot="5400000" flipH="1">
            <a:off x="494538" y="714898"/>
            <a:ext cx="1805946" cy="2367354"/>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45;p46"/>
          <p:cNvSpPr txBox="1">
            <a:spLocks/>
          </p:cNvSpPr>
          <p:nvPr/>
        </p:nvSpPr>
        <p:spPr>
          <a:xfrm>
            <a:off x="1327063" y="1015660"/>
            <a:ext cx="1254125" cy="384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9pPr>
          </a:lstStyle>
          <a:p>
            <a:pPr algn="r"/>
            <a:r>
              <a:rPr lang="en-US" sz="1800" dirty="0">
                <a:solidFill>
                  <a:schemeClr val="lt1"/>
                </a:solidFill>
              </a:rPr>
              <a:t>Mission</a:t>
            </a:r>
          </a:p>
        </p:txBody>
      </p:sp>
      <p:sp>
        <p:nvSpPr>
          <p:cNvPr id="26" name="Google Shape;445;p46"/>
          <p:cNvSpPr txBox="1">
            <a:spLocks/>
          </p:cNvSpPr>
          <p:nvPr/>
        </p:nvSpPr>
        <p:spPr>
          <a:xfrm>
            <a:off x="2799562" y="1014930"/>
            <a:ext cx="1254125" cy="3841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9pPr>
          </a:lstStyle>
          <a:p>
            <a:r>
              <a:rPr lang="en-US" sz="1800" dirty="0">
                <a:solidFill>
                  <a:schemeClr val="lt1"/>
                </a:solidFill>
              </a:rPr>
              <a:t>Vision</a:t>
            </a:r>
          </a:p>
        </p:txBody>
      </p:sp>
      <p:sp>
        <p:nvSpPr>
          <p:cNvPr id="23" name="Google Shape;450;p46"/>
          <p:cNvSpPr txBox="1">
            <a:spLocks/>
          </p:cNvSpPr>
          <p:nvPr/>
        </p:nvSpPr>
        <p:spPr>
          <a:xfrm flipH="1">
            <a:off x="580561" y="1339071"/>
            <a:ext cx="1991164" cy="1336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15000"/>
              </a:lnSpc>
              <a:spcBef>
                <a:spcPts val="1600"/>
              </a:spcBef>
              <a:spcAft>
                <a:spcPts val="160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9pPr>
          </a:lstStyle>
          <a:p>
            <a:pPr marL="0" indent="0">
              <a:spcAft>
                <a:spcPts val="1600"/>
              </a:spcAft>
              <a:buNone/>
            </a:pPr>
            <a:r>
              <a:rPr lang="en-US" sz="900" dirty="0">
                <a:solidFill>
                  <a:schemeClr val="tx2"/>
                </a:solidFill>
              </a:rPr>
              <a:t>Geneva 2030 engages a broad array of community voices by building awareness and information sharing; involving and mobilizing the community toward improving educational outcomes and economic mobility for youth; and co-developing solutions and strategies with community members. </a:t>
            </a:r>
            <a:endParaRPr lang="en-US" sz="500" dirty="0">
              <a:solidFill>
                <a:schemeClr val="tx2"/>
              </a:solidFill>
            </a:endParaRPr>
          </a:p>
        </p:txBody>
      </p:sp>
      <p:sp>
        <p:nvSpPr>
          <p:cNvPr id="22" name="Google Shape;450;p46"/>
          <p:cNvSpPr txBox="1">
            <a:spLocks/>
          </p:cNvSpPr>
          <p:nvPr/>
        </p:nvSpPr>
        <p:spPr>
          <a:xfrm flipH="1">
            <a:off x="2784027" y="1331263"/>
            <a:ext cx="1986371" cy="13616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15000"/>
              </a:lnSpc>
              <a:spcBef>
                <a:spcPts val="1600"/>
              </a:spcBef>
              <a:spcAft>
                <a:spcPts val="160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9pPr>
          </a:lstStyle>
          <a:p>
            <a:pPr marL="0" indent="0">
              <a:spcAft>
                <a:spcPts val="1600"/>
              </a:spcAft>
              <a:buNone/>
            </a:pPr>
            <a:r>
              <a:rPr lang="en-US" sz="900" dirty="0">
                <a:solidFill>
                  <a:schemeClr val="tx2"/>
                </a:solidFill>
              </a:rPr>
              <a:t>Geneva 2030 connects and empowers all members of the community to advance equity and support the success of every Geneva child, cradle to career, by creating and transforming the systems that shape opportunity.</a:t>
            </a:r>
          </a:p>
        </p:txBody>
      </p:sp>
      <p:pic>
        <p:nvPicPr>
          <p:cNvPr id="20" name="Picture 1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98788" y="2615723"/>
            <a:ext cx="530316" cy="535283"/>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3409" y="3172753"/>
            <a:ext cx="1529041" cy="1390799"/>
          </a:xfrm>
          <a:prstGeom prst="rect">
            <a:avLst/>
          </a:prstGeom>
        </p:spPr>
      </p:pic>
      <p:sp>
        <p:nvSpPr>
          <p:cNvPr id="30" name="Google Shape;450;p46"/>
          <p:cNvSpPr txBox="1">
            <a:spLocks/>
          </p:cNvSpPr>
          <p:nvPr/>
        </p:nvSpPr>
        <p:spPr>
          <a:xfrm flipH="1">
            <a:off x="2125971" y="3422948"/>
            <a:ext cx="2688638" cy="13616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15000"/>
              </a:lnSpc>
              <a:spcBef>
                <a:spcPts val="1600"/>
              </a:spcBef>
              <a:spcAft>
                <a:spcPts val="160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9pPr>
          </a:lstStyle>
          <a:p>
            <a:pPr marL="152400" indent="0">
              <a:buNone/>
            </a:pPr>
            <a:r>
              <a:rPr lang="en-US" sz="900" dirty="0">
                <a:solidFill>
                  <a:schemeClr val="tx2"/>
                </a:solidFill>
              </a:rPr>
              <a:t>StriveTogether helps communities like Geneva move toward true collaboration with youth and families, coaching leadership teams to strengthen engagement and sharing insights across the Cradle to Career Network.</a:t>
            </a:r>
          </a:p>
        </p:txBody>
      </p:sp>
      <p:pic>
        <p:nvPicPr>
          <p:cNvPr id="3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2395" y="244554"/>
            <a:ext cx="2054335" cy="1540751"/>
          </a:xfrm>
          <a:prstGeom prst="roundRect">
            <a:avLst>
              <a:gd name="adj" fmla="val 0"/>
            </a:avLst>
          </a:prstGeom>
          <a:solidFill>
            <a:srgbClr val="FFFFFF">
              <a:shade val="85000"/>
            </a:srgbClr>
          </a:solidFill>
          <a:ln>
            <a:noFill/>
          </a:ln>
          <a:effectLst>
            <a:reflection blurRad="12700" stA="0" endPos="28000" dist="5000" dir="5400000" sy="-100000" algn="bl" rotWithShape="0"/>
          </a:effectLst>
        </p:spPr>
      </p:pic>
      <p:pic>
        <p:nvPicPr>
          <p:cNvPr id="33" name="Picture 3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36886" y="1938432"/>
            <a:ext cx="2054334" cy="1540751"/>
          </a:xfrm>
          <a:prstGeom prst="roundRect">
            <a:avLst>
              <a:gd name="adj" fmla="val 0"/>
            </a:avLst>
          </a:prstGeom>
          <a:solidFill>
            <a:srgbClr val="FFFFFF">
              <a:shade val="85000"/>
            </a:srgbClr>
          </a:solidFill>
          <a:ln>
            <a:noFill/>
          </a:ln>
          <a:effectLst>
            <a:reflection blurRad="12700" stA="0" endPos="28000" dist="5000" dir="5400000" sy="-100000" algn="bl" rotWithShape="0"/>
          </a:effectLst>
        </p:spPr>
      </p:pic>
      <p:pic>
        <p:nvPicPr>
          <p:cNvPr id="1027" name="Picture 1" descr="Collective Impact - Eastside Pathway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0713" y="1845052"/>
            <a:ext cx="2228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Google Shape;571;p50"/>
          <p:cNvSpPr/>
          <p:nvPr/>
        </p:nvSpPr>
        <p:spPr>
          <a:xfrm>
            <a:off x="5875825" y="3618916"/>
            <a:ext cx="2054334" cy="1251399"/>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50;p46"/>
          <p:cNvSpPr txBox="1">
            <a:spLocks/>
          </p:cNvSpPr>
          <p:nvPr/>
        </p:nvSpPr>
        <p:spPr>
          <a:xfrm flipH="1">
            <a:off x="5875823" y="3618916"/>
            <a:ext cx="2054332" cy="12513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15000"/>
              </a:lnSpc>
              <a:spcBef>
                <a:spcPts val="1600"/>
              </a:spcBef>
              <a:spcAft>
                <a:spcPts val="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15000"/>
              </a:lnSpc>
              <a:spcBef>
                <a:spcPts val="1600"/>
              </a:spcBef>
              <a:spcAft>
                <a:spcPts val="1600"/>
              </a:spcAft>
              <a:buClr>
                <a:schemeClr val="dk1"/>
              </a:buClr>
              <a:buSzPts val="1200"/>
              <a:buFont typeface="Catamaran Light"/>
              <a:buChar char="■"/>
              <a:defRPr sz="1200" b="0" i="0" u="none" strike="noStrike" cap="none">
                <a:solidFill>
                  <a:schemeClr val="dk1"/>
                </a:solidFill>
                <a:latin typeface="Catamaran Light"/>
                <a:ea typeface="Catamaran Light"/>
                <a:cs typeface="Catamaran Light"/>
                <a:sym typeface="Catamaran Light"/>
              </a:defRPr>
            </a:lvl9pPr>
          </a:lstStyle>
          <a:p>
            <a:pPr marL="0" indent="0">
              <a:spcAft>
                <a:spcPts val="1600"/>
              </a:spcAft>
              <a:buNone/>
            </a:pPr>
            <a:r>
              <a:rPr lang="en-US" sz="900" dirty="0">
                <a:solidFill>
                  <a:schemeClr val="tx2"/>
                </a:solidFill>
              </a:rPr>
              <a:t>Geneva 2030 gratefully acknowledges Dr. Philip Breitfeld, Strive Together Network, ESL Charitable Foundation, Max and Marian Farash Charitable Foundation, Rochester Area Community Foundation and the Wyckoff Family Foundation for ongoing financial support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65" name="Google Shape;265;p38"/>
          <p:cNvSpPr/>
          <p:nvPr/>
        </p:nvSpPr>
        <p:spPr>
          <a:xfrm>
            <a:off x="1679645" y="1467034"/>
            <a:ext cx="459000" cy="45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38"/>
          <p:cNvSpPr txBox="1">
            <a:spLocks noGrp="1"/>
          </p:cNvSpPr>
          <p:nvPr>
            <p:ph type="ctrTitle"/>
          </p:nvPr>
        </p:nvSpPr>
        <p:spPr>
          <a:xfrm>
            <a:off x="2138645" y="1491072"/>
            <a:ext cx="1995153" cy="41287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Executive Board</a:t>
            </a:r>
            <a:endParaRPr dirty="0"/>
          </a:p>
        </p:txBody>
      </p:sp>
      <p:sp>
        <p:nvSpPr>
          <p:cNvPr id="262" name="Google Shape;262;p38"/>
          <p:cNvSpPr txBox="1">
            <a:spLocks noGrp="1"/>
          </p:cNvSpPr>
          <p:nvPr>
            <p:ph type="ctrTitle" idx="2"/>
          </p:nvPr>
        </p:nvSpPr>
        <p:spPr>
          <a:xfrm>
            <a:off x="2597645" y="2194424"/>
            <a:ext cx="1881300" cy="40714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Advisory Board</a:t>
            </a:r>
            <a:endParaRPr dirty="0"/>
          </a:p>
        </p:txBody>
      </p:sp>
      <p:sp>
        <p:nvSpPr>
          <p:cNvPr id="260" name="Google Shape;260;p38"/>
          <p:cNvSpPr txBox="1">
            <a:spLocks noGrp="1"/>
          </p:cNvSpPr>
          <p:nvPr>
            <p:ph type="subTitle" idx="3"/>
          </p:nvPr>
        </p:nvSpPr>
        <p:spPr>
          <a:xfrm>
            <a:off x="4711721" y="2662848"/>
            <a:ext cx="3830492" cy="905931"/>
          </a:xfrm>
          <a:prstGeom prst="rect">
            <a:avLst/>
          </a:prstGeom>
        </p:spPr>
        <p:txBody>
          <a:bodyPr spcFirstLastPara="1" wrap="square" lIns="91425" tIns="91425" rIns="91425" bIns="91425" numCol="2" anchor="t" anchorCtr="0">
            <a:noAutofit/>
          </a:bodyPr>
          <a:lstStyle/>
          <a:p>
            <a:pPr marL="171450" lvl="0" indent="-171450" algn="l" rtl="0">
              <a:spcBef>
                <a:spcPts val="0"/>
              </a:spcBef>
              <a:spcAft>
                <a:spcPts val="0"/>
              </a:spcAft>
              <a:buFont typeface="Arial" panose="020B0604020202020204" pitchFamily="34" charset="0"/>
              <a:buChar char="•"/>
            </a:pPr>
            <a:r>
              <a:rPr lang="en-US" dirty="0"/>
              <a:t>STEAM</a:t>
            </a:r>
          </a:p>
          <a:p>
            <a:pPr marL="171450" lvl="0" indent="-171450" algn="l" rtl="0">
              <a:spcBef>
                <a:spcPts val="0"/>
              </a:spcBef>
              <a:spcAft>
                <a:spcPts val="0"/>
              </a:spcAft>
              <a:buFont typeface="Arial" panose="020B0604020202020204" pitchFamily="34" charset="0"/>
              <a:buChar char="•"/>
            </a:pPr>
            <a:r>
              <a:rPr lang="en-US" dirty="0"/>
              <a:t>College/Career Readiness</a:t>
            </a:r>
          </a:p>
          <a:p>
            <a:pPr marL="171450" lvl="0" indent="-171450" algn="l" rtl="0">
              <a:spcBef>
                <a:spcPts val="0"/>
              </a:spcBef>
              <a:spcAft>
                <a:spcPts val="0"/>
              </a:spcAft>
              <a:buFont typeface="Arial" panose="020B0604020202020204" pitchFamily="34" charset="0"/>
              <a:buChar char="•"/>
            </a:pPr>
            <a:r>
              <a:rPr lang="en-US" dirty="0"/>
              <a:t>Birth to Kindergarten School Readiness (B2k)</a:t>
            </a:r>
          </a:p>
          <a:p>
            <a:pPr marL="171450" lvl="0" indent="-171450" algn="l" rtl="0">
              <a:spcBef>
                <a:spcPts val="0"/>
              </a:spcBef>
              <a:spcAft>
                <a:spcPts val="0"/>
              </a:spcAft>
              <a:buFont typeface="Arial" panose="020B0604020202020204" pitchFamily="34" charset="0"/>
              <a:buChar char="•"/>
            </a:pPr>
            <a:r>
              <a:rPr lang="en-US" dirty="0"/>
              <a:t>Bilingual Education Success</a:t>
            </a:r>
          </a:p>
          <a:p>
            <a:pPr marL="171450" lvl="0" indent="-171450" algn="l" rtl="0">
              <a:spcBef>
                <a:spcPts val="0"/>
              </a:spcBef>
              <a:spcAft>
                <a:spcPts val="0"/>
              </a:spcAft>
              <a:buFont typeface="Arial" panose="020B0604020202020204" pitchFamily="34" charset="0"/>
              <a:buChar char="•"/>
            </a:pPr>
            <a:r>
              <a:rPr lang="en-US" dirty="0"/>
              <a:t>Food Security</a:t>
            </a:r>
          </a:p>
          <a:p>
            <a:pPr marL="171450" lvl="0" indent="-171450" algn="l" rtl="0">
              <a:spcBef>
                <a:spcPts val="0"/>
              </a:spcBef>
              <a:spcAft>
                <a:spcPts val="0"/>
              </a:spcAft>
              <a:buFont typeface="Arial" panose="020B0604020202020204" pitchFamily="34" charset="0"/>
              <a:buChar char="•"/>
            </a:pPr>
            <a:r>
              <a:rPr lang="en-US" dirty="0"/>
              <a:t>Parent/Community Communication</a:t>
            </a:r>
          </a:p>
          <a:p>
            <a:pPr marL="171450" lvl="0" indent="-171450" algn="l" rtl="0">
              <a:spcBef>
                <a:spcPts val="0"/>
              </a:spcBef>
              <a:spcAft>
                <a:spcPts val="0"/>
              </a:spcAft>
              <a:buFont typeface="Arial" panose="020B0604020202020204" pitchFamily="34" charset="0"/>
              <a:buChar char="•"/>
            </a:pPr>
            <a:r>
              <a:rPr lang="en-US" dirty="0"/>
              <a:t>Data </a:t>
            </a:r>
            <a:endParaRPr dirty="0"/>
          </a:p>
        </p:txBody>
      </p:sp>
      <p:sp>
        <p:nvSpPr>
          <p:cNvPr id="258" name="Google Shape;258;p38"/>
          <p:cNvSpPr txBox="1">
            <a:spLocks noGrp="1"/>
          </p:cNvSpPr>
          <p:nvPr>
            <p:ph type="ctrTitle" idx="6"/>
          </p:nvPr>
        </p:nvSpPr>
        <p:spPr>
          <a:xfrm>
            <a:off x="1332663" y="932678"/>
            <a:ext cx="2553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Structure</a:t>
            </a:r>
            <a:endParaRPr dirty="0"/>
          </a:p>
        </p:txBody>
      </p:sp>
      <p:sp>
        <p:nvSpPr>
          <p:cNvPr id="316" name="Google Shape;316;p38"/>
          <p:cNvSpPr txBox="1">
            <a:spLocks noGrp="1"/>
          </p:cNvSpPr>
          <p:nvPr>
            <p:ph type="ctrTitle" idx="7"/>
          </p:nvPr>
        </p:nvSpPr>
        <p:spPr>
          <a:xfrm>
            <a:off x="3055719" y="2905144"/>
            <a:ext cx="1881300" cy="43280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Action Teams</a:t>
            </a:r>
            <a:endParaRPr dirty="0"/>
          </a:p>
        </p:txBody>
      </p:sp>
      <p:sp>
        <p:nvSpPr>
          <p:cNvPr id="317" name="Google Shape;317;p38"/>
          <p:cNvSpPr txBox="1">
            <a:spLocks noGrp="1"/>
          </p:cNvSpPr>
          <p:nvPr>
            <p:ph type="subTitle" idx="8"/>
          </p:nvPr>
        </p:nvSpPr>
        <p:spPr>
          <a:xfrm>
            <a:off x="5396019" y="3661172"/>
            <a:ext cx="1807470" cy="43280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Dr. Karen Fahy, Director </a:t>
            </a:r>
          </a:p>
          <a:p>
            <a:pPr marL="0" lvl="0" indent="0" algn="l" rtl="0">
              <a:spcBef>
                <a:spcPts val="0"/>
              </a:spcBef>
              <a:spcAft>
                <a:spcPts val="0"/>
              </a:spcAft>
              <a:buNone/>
            </a:pPr>
            <a:r>
              <a:rPr lang="es" dirty="0"/>
              <a:t>Laurie Bennett, Data Manager</a:t>
            </a:r>
            <a:endParaRPr dirty="0"/>
          </a:p>
        </p:txBody>
      </p:sp>
      <p:sp>
        <p:nvSpPr>
          <p:cNvPr id="266" name="Google Shape;266;p38"/>
          <p:cNvSpPr/>
          <p:nvPr/>
        </p:nvSpPr>
        <p:spPr>
          <a:xfrm>
            <a:off x="2596719" y="2892048"/>
            <a:ext cx="459000" cy="45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8"/>
          <p:cNvSpPr/>
          <p:nvPr/>
        </p:nvSpPr>
        <p:spPr>
          <a:xfrm>
            <a:off x="3055719" y="3641528"/>
            <a:ext cx="459000" cy="45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8"/>
          <p:cNvSpPr/>
          <p:nvPr/>
        </p:nvSpPr>
        <p:spPr>
          <a:xfrm>
            <a:off x="2138645" y="2168496"/>
            <a:ext cx="459000" cy="45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66" name="Picture 6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202" y="115555"/>
            <a:ext cx="3586419" cy="746229"/>
          </a:xfrm>
          <a:prstGeom prst="rect">
            <a:avLst/>
          </a:prstGeom>
        </p:spPr>
      </p:pic>
      <p:sp>
        <p:nvSpPr>
          <p:cNvPr id="68" name="Google Shape;316;p38"/>
          <p:cNvSpPr txBox="1">
            <a:spLocks/>
          </p:cNvSpPr>
          <p:nvPr/>
        </p:nvSpPr>
        <p:spPr>
          <a:xfrm>
            <a:off x="3514719" y="3654624"/>
            <a:ext cx="1881300" cy="4328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1800"/>
              <a:buFont typeface="Livvic"/>
              <a:buNone/>
              <a:defRPr sz="1800" b="1" i="0" u="none" strike="noStrike" cap="none">
                <a:solidFill>
                  <a:schemeClr val="dk1"/>
                </a:solidFill>
                <a:latin typeface="Livvic"/>
                <a:ea typeface="Livvic"/>
                <a:cs typeface="Livvic"/>
                <a:sym typeface="Livvic"/>
              </a:defRPr>
            </a:lvl9pPr>
          </a:lstStyle>
          <a:p>
            <a:r>
              <a:rPr lang="en-US" dirty="0"/>
              <a:t>Strategic Staff</a:t>
            </a:r>
          </a:p>
        </p:txBody>
      </p:sp>
      <p:pic>
        <p:nvPicPr>
          <p:cNvPr id="70" name="Picture 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5165" y="213335"/>
            <a:ext cx="3377048" cy="2026229"/>
          </a:xfrm>
          <a:prstGeom prst="rect">
            <a:avLst/>
          </a:prstGeom>
        </p:spPr>
      </p:pic>
      <p:pic>
        <p:nvPicPr>
          <p:cNvPr id="77" name="Content Placeholder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5064" y="2676174"/>
            <a:ext cx="2380279" cy="1785209"/>
          </a:xfrm>
          <a:prstGeom prst="rect">
            <a:avLst/>
          </a:prstGeom>
          <a:noFill/>
          <a:ln>
            <a:noFill/>
          </a:ln>
        </p:spPr>
      </p:pic>
      <p:sp>
        <p:nvSpPr>
          <p:cNvPr id="16" name="Google Shape;251;p37">
            <a:extLst>
              <a:ext uri="{FF2B5EF4-FFF2-40B4-BE49-F238E27FC236}">
                <a16:creationId xmlns:a16="http://schemas.microsoft.com/office/drawing/2014/main" id="{C784DD2C-D515-4C9D-AFB5-EB913DBE27BE}"/>
              </a:ext>
            </a:extLst>
          </p:cNvPr>
          <p:cNvSpPr/>
          <p:nvPr/>
        </p:nvSpPr>
        <p:spPr>
          <a:xfrm>
            <a:off x="3762621" y="4404104"/>
            <a:ext cx="3941250" cy="5334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384;p43">
            <a:extLst>
              <a:ext uri="{FF2B5EF4-FFF2-40B4-BE49-F238E27FC236}">
                <a16:creationId xmlns:a16="http://schemas.microsoft.com/office/drawing/2014/main" id="{209C8482-1F16-43A8-8713-E39675109D36}"/>
              </a:ext>
            </a:extLst>
          </p:cNvPr>
          <p:cNvSpPr txBox="1">
            <a:spLocks/>
          </p:cNvSpPr>
          <p:nvPr/>
        </p:nvSpPr>
        <p:spPr>
          <a:xfrm>
            <a:off x="3818000" y="4424198"/>
            <a:ext cx="3830492" cy="10266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dirty="0">
                <a:solidFill>
                  <a:schemeClr val="tx2"/>
                </a:solidFill>
                <a:latin typeface="Catamaran Light" panose="020B0604020202020204" charset="0"/>
                <a:cs typeface="Catamaran Light" panose="020B0604020202020204" charset="0"/>
              </a:rPr>
              <a:t>Email </a:t>
            </a:r>
            <a:r>
              <a:rPr lang="en-US" dirty="0">
                <a:solidFill>
                  <a:schemeClr val="tx2"/>
                </a:solidFill>
                <a:latin typeface="Catamaran Light" panose="020B0604020202020204" charset="0"/>
                <a:cs typeface="Catamaran Light" panose="020B0604020202020204" charset="0"/>
                <a:hlinkClick r:id="rId6"/>
              </a:rPr>
              <a:t>geneva2030@hws.edu</a:t>
            </a:r>
            <a:r>
              <a:rPr lang="en-US" dirty="0">
                <a:solidFill>
                  <a:schemeClr val="tx2"/>
                </a:solidFill>
                <a:latin typeface="Catamaran Light" panose="020B0604020202020204" charset="0"/>
                <a:cs typeface="Catamaran Light" panose="020B0604020202020204" charset="0"/>
              </a:rPr>
              <a:t> or follow us on Facebook or Instagram to learn more or join 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4" name="Google Shape;344;p40"/>
          <p:cNvSpPr txBox="1">
            <a:spLocks noGrp="1"/>
          </p:cNvSpPr>
          <p:nvPr>
            <p:ph type="ctrTitle"/>
          </p:nvPr>
        </p:nvSpPr>
        <p:spPr>
          <a:xfrm>
            <a:off x="25152" y="45229"/>
            <a:ext cx="8153948"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Annual Community Engaged Scholarship Forum </a:t>
            </a:r>
            <a:endParaRPr dirty="0"/>
          </a:p>
        </p:txBody>
      </p:sp>
      <p:sp>
        <p:nvSpPr>
          <p:cNvPr id="350" name="Google Shape;350;p40"/>
          <p:cNvSpPr txBox="1">
            <a:spLocks noGrp="1"/>
          </p:cNvSpPr>
          <p:nvPr>
            <p:ph type="ctrTitle" idx="4294967295"/>
          </p:nvPr>
        </p:nvSpPr>
        <p:spPr>
          <a:xfrm>
            <a:off x="7067550" y="3694113"/>
            <a:ext cx="2076450" cy="4873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b="0">
                <a:solidFill>
                  <a:schemeClr val="lt1"/>
                </a:solidFill>
                <a:latin typeface="Catamaran Light"/>
                <a:ea typeface="Catamaran Light"/>
                <a:cs typeface="Catamaran Light"/>
                <a:sym typeface="Catamaran Light"/>
              </a:rPr>
              <a:t>EMPLOYEES</a:t>
            </a:r>
            <a:endParaRPr sz="1400" b="0" dirty="0">
              <a:solidFill>
                <a:schemeClr val="lt1"/>
              </a:solidFill>
              <a:latin typeface="Catamaran Light"/>
              <a:ea typeface="Catamaran Light"/>
              <a:cs typeface="Catamaran Light"/>
              <a:sym typeface="Catamaran Light"/>
            </a:endParaRPr>
          </a:p>
        </p:txBody>
      </p:sp>
      <p:sp>
        <p:nvSpPr>
          <p:cNvPr id="352" name="Google Shape;352;p40"/>
          <p:cNvSpPr txBox="1">
            <a:spLocks noGrp="1"/>
          </p:cNvSpPr>
          <p:nvPr>
            <p:ph type="ctrTitle" idx="4294967295"/>
          </p:nvPr>
        </p:nvSpPr>
        <p:spPr>
          <a:xfrm>
            <a:off x="0" y="962025"/>
            <a:ext cx="2830513" cy="4873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solidFill>
                  <a:schemeClr val="lt1"/>
                </a:solidFill>
              </a:rPr>
              <a:t>$50,000,000 </a:t>
            </a:r>
            <a:endParaRPr dirty="0">
              <a:solidFill>
                <a:schemeClr val="lt1"/>
              </a:solidFill>
            </a:endParaRPr>
          </a:p>
        </p:txBody>
      </p:sp>
      <p:sp>
        <p:nvSpPr>
          <p:cNvPr id="354" name="Google Shape;354;p40"/>
          <p:cNvSpPr txBox="1">
            <a:spLocks noGrp="1"/>
          </p:cNvSpPr>
          <p:nvPr>
            <p:ph type="ctrTitle" idx="4294967295"/>
          </p:nvPr>
        </p:nvSpPr>
        <p:spPr>
          <a:xfrm>
            <a:off x="0" y="3694113"/>
            <a:ext cx="2830513" cy="4873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75 </a:t>
            </a:r>
            <a:endParaRPr dirty="0">
              <a:solidFill>
                <a:schemeClr val="lt1"/>
              </a:solidFill>
            </a:endParaRPr>
          </a:p>
        </p:txBody>
      </p:sp>
      <p:sp>
        <p:nvSpPr>
          <p:cNvPr id="351" name="Google Shape;351;p40"/>
          <p:cNvSpPr/>
          <p:nvPr/>
        </p:nvSpPr>
        <p:spPr>
          <a:xfrm>
            <a:off x="490250" y="586655"/>
            <a:ext cx="3135900" cy="11679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40"/>
          <p:cNvSpPr/>
          <p:nvPr/>
        </p:nvSpPr>
        <p:spPr>
          <a:xfrm>
            <a:off x="490250" y="3258957"/>
            <a:ext cx="3135900" cy="167565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60;p38"/>
          <p:cNvSpPr txBox="1">
            <a:spLocks/>
          </p:cNvSpPr>
          <p:nvPr/>
        </p:nvSpPr>
        <p:spPr>
          <a:xfrm>
            <a:off x="2186880" y="1777464"/>
            <a:ext cx="3830492" cy="905931"/>
          </a:xfrm>
          <a:prstGeom prst="rect">
            <a:avLst/>
          </a:prstGeom>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dirty="0">
              <a:latin typeface="Catamaran Light" panose="020B0604020202020204" charset="0"/>
              <a:cs typeface="Catamaran Light" panose="020B0604020202020204" charset="0"/>
            </a:endParaRPr>
          </a:p>
        </p:txBody>
      </p:sp>
      <p:sp>
        <p:nvSpPr>
          <p:cNvPr id="348" name="Google Shape;348;p40"/>
          <p:cNvSpPr txBox="1">
            <a:spLocks noGrp="1"/>
          </p:cNvSpPr>
          <p:nvPr>
            <p:ph type="ctrTitle" idx="4294967295"/>
          </p:nvPr>
        </p:nvSpPr>
        <p:spPr>
          <a:xfrm>
            <a:off x="524312" y="637906"/>
            <a:ext cx="3034167" cy="106369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400" b="0" dirty="0">
                <a:solidFill>
                  <a:schemeClr val="tx2"/>
                </a:solidFill>
                <a:latin typeface="Catamaran Light"/>
                <a:ea typeface="Catamaran Light"/>
                <a:cs typeface="Catamaran Light"/>
                <a:sym typeface="Catamaran Light"/>
              </a:rPr>
              <a:t>Established in 2008, students, faculty, staff, and community partners come together to celebrate collaborations and research projects. </a:t>
            </a:r>
            <a:endParaRPr sz="1400" b="0" dirty="0">
              <a:solidFill>
                <a:schemeClr val="tx2"/>
              </a:solidFill>
              <a:latin typeface="Catamaran Light"/>
              <a:ea typeface="Catamaran Light"/>
              <a:cs typeface="Catamaran Light"/>
              <a:sym typeface="Catamaran Light"/>
            </a:endParaRPr>
          </a:p>
        </p:txBody>
      </p:sp>
      <p:sp>
        <p:nvSpPr>
          <p:cNvPr id="16" name="Google Shape;348;p40"/>
          <p:cNvSpPr txBox="1">
            <a:spLocks/>
          </p:cNvSpPr>
          <p:nvPr/>
        </p:nvSpPr>
        <p:spPr>
          <a:xfrm>
            <a:off x="3664025" y="2001365"/>
            <a:ext cx="3034167" cy="10636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9pPr>
          </a:lstStyle>
          <a:p>
            <a:endParaRPr lang="en-US" sz="1400" b="0" dirty="0">
              <a:solidFill>
                <a:schemeClr val="tx2"/>
              </a:solidFill>
              <a:latin typeface="Catamaran Light"/>
              <a:ea typeface="Catamaran Light"/>
              <a:cs typeface="Catamaran Light"/>
              <a:sym typeface="Catamaran Light"/>
            </a:endParaRPr>
          </a:p>
        </p:txBody>
      </p:sp>
      <p:sp>
        <p:nvSpPr>
          <p:cNvPr id="17" name="Google Shape;353;p40"/>
          <p:cNvSpPr/>
          <p:nvPr/>
        </p:nvSpPr>
        <p:spPr>
          <a:xfrm>
            <a:off x="2987857" y="1894130"/>
            <a:ext cx="3135900" cy="11679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349;p40"/>
          <p:cNvSpPr/>
          <p:nvPr/>
        </p:nvSpPr>
        <p:spPr>
          <a:xfrm>
            <a:off x="568338" y="2125090"/>
            <a:ext cx="2887500" cy="77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40"/>
          <p:cNvSpPr txBox="1">
            <a:spLocks noGrp="1"/>
          </p:cNvSpPr>
          <p:nvPr>
            <p:ph type="ctrTitle" idx="4294967295"/>
          </p:nvPr>
        </p:nvSpPr>
        <p:spPr>
          <a:xfrm>
            <a:off x="569486" y="2219324"/>
            <a:ext cx="2830513" cy="4472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solidFill>
                  <a:schemeClr val="lt1"/>
                </a:solidFill>
              </a:rPr>
              <a:t> Awards</a:t>
            </a:r>
            <a:endParaRPr dirty="0">
              <a:solidFill>
                <a:schemeClr val="lt1"/>
              </a:solidFill>
            </a:endParaRPr>
          </a:p>
        </p:txBody>
      </p:sp>
      <p:sp>
        <p:nvSpPr>
          <p:cNvPr id="20" name="Google Shape;197;p31"/>
          <p:cNvSpPr txBox="1">
            <a:spLocks/>
          </p:cNvSpPr>
          <p:nvPr/>
        </p:nvSpPr>
        <p:spPr>
          <a:xfrm>
            <a:off x="3434275" y="2085520"/>
            <a:ext cx="2722575" cy="86944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buFont typeface="Arial" panose="020B0604020202020204" pitchFamily="34" charset="0"/>
              <a:buChar char="•"/>
            </a:pPr>
            <a:r>
              <a:rPr lang="en-US" sz="1250" dirty="0">
                <a:solidFill>
                  <a:schemeClr val="tx2"/>
                </a:solidFill>
                <a:latin typeface="Catamaran Light" panose="020B0604020202020204" charset="0"/>
                <a:cs typeface="Catamaran Light" panose="020B0604020202020204" charset="0"/>
              </a:rPr>
              <a:t>HWS Community Partner of the Year</a:t>
            </a:r>
          </a:p>
          <a:p>
            <a:pPr marL="171450" indent="-171450">
              <a:buFont typeface="Arial" panose="020B0604020202020204" pitchFamily="34" charset="0"/>
              <a:buChar char="•"/>
            </a:pPr>
            <a:r>
              <a:rPr lang="en-US" sz="1250" dirty="0">
                <a:solidFill>
                  <a:schemeClr val="tx2"/>
                </a:solidFill>
                <a:latin typeface="Catamaran Light" panose="020B0604020202020204" charset="0"/>
                <a:cs typeface="Catamaran Light" panose="020B0604020202020204" charset="0"/>
              </a:rPr>
              <a:t>HWS Civically Engaged Faculty Award</a:t>
            </a:r>
          </a:p>
          <a:p>
            <a:pPr marL="171450" indent="-171450">
              <a:buFont typeface="Arial" panose="020B0604020202020204" pitchFamily="34" charset="0"/>
              <a:buChar char="•"/>
            </a:pPr>
            <a:r>
              <a:rPr lang="en-US" sz="1250" dirty="0">
                <a:solidFill>
                  <a:schemeClr val="tx2"/>
                </a:solidFill>
                <a:latin typeface="Catamaran Light" panose="020B0604020202020204" charset="0"/>
                <a:cs typeface="Catamaran Light" panose="020B0604020202020204" charset="0"/>
              </a:rPr>
              <a:t>Compass Award for Outstanding  Engaged Student Scholarship</a:t>
            </a:r>
          </a:p>
        </p:txBody>
      </p:sp>
      <p:sp>
        <p:nvSpPr>
          <p:cNvPr id="21" name="Google Shape;197;p31"/>
          <p:cNvSpPr txBox="1">
            <a:spLocks/>
          </p:cNvSpPr>
          <p:nvPr/>
        </p:nvSpPr>
        <p:spPr>
          <a:xfrm>
            <a:off x="505589" y="3251657"/>
            <a:ext cx="3092255" cy="16425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50" b="1" dirty="0" smtClean="0">
                <a:solidFill>
                  <a:schemeClr val="tx2"/>
                </a:solidFill>
                <a:latin typeface="Catamaran Light" panose="020B0604020202020204" charset="0"/>
                <a:cs typeface="Catamaran Light" panose="020B0604020202020204" charset="0"/>
              </a:rPr>
              <a:t>2023 </a:t>
            </a:r>
            <a:r>
              <a:rPr lang="en-US" sz="1250" b="1" dirty="0">
                <a:solidFill>
                  <a:schemeClr val="tx2"/>
                </a:solidFill>
                <a:latin typeface="Catamaran Light" panose="020B0604020202020204" charset="0"/>
                <a:cs typeface="Catamaran Light" panose="020B0604020202020204" charset="0"/>
              </a:rPr>
              <a:t>Recipients</a:t>
            </a:r>
          </a:p>
          <a:p>
            <a:pPr algn="ctr"/>
            <a:r>
              <a:rPr lang="en-US" sz="1250" b="1" dirty="0">
                <a:solidFill>
                  <a:schemeClr val="tx2"/>
                </a:solidFill>
                <a:latin typeface="Catamaran Light" panose="020B0604020202020204" charset="0"/>
                <a:cs typeface="Catamaran Light" panose="020B0604020202020204" charset="0"/>
              </a:rPr>
              <a:t>Community Partner </a:t>
            </a:r>
            <a:r>
              <a:rPr lang="en-US" sz="1250" dirty="0">
                <a:solidFill>
                  <a:schemeClr val="tx2"/>
                </a:solidFill>
                <a:latin typeface="Catamaran Light" panose="020B0604020202020204" charset="0"/>
                <a:cs typeface="Catamaran Light" panose="020B0604020202020204" charset="0"/>
              </a:rPr>
              <a:t>– </a:t>
            </a:r>
            <a:r>
              <a:rPr lang="en-US" sz="1250" dirty="0" smtClean="0">
                <a:solidFill>
                  <a:schemeClr val="tx2"/>
                </a:solidFill>
                <a:latin typeface="Catamaran Light" panose="020B0604020202020204" charset="0"/>
                <a:cs typeface="Catamaran Light" panose="020B0604020202020204" charset="0"/>
              </a:rPr>
              <a:t>Historic Geneva</a:t>
            </a:r>
          </a:p>
          <a:p>
            <a:pPr algn="ctr"/>
            <a:endParaRPr lang="en-US" sz="300" dirty="0" smtClean="0">
              <a:solidFill>
                <a:schemeClr val="tx2"/>
              </a:solidFill>
              <a:latin typeface="Catamaran Light" panose="020B0604020202020204" charset="0"/>
              <a:cs typeface="Catamaran Light" panose="020B0604020202020204" charset="0"/>
            </a:endParaRPr>
          </a:p>
          <a:p>
            <a:pPr algn="ctr"/>
            <a:endParaRPr lang="en-US" sz="300" dirty="0">
              <a:solidFill>
                <a:schemeClr val="tx2"/>
              </a:solidFill>
              <a:latin typeface="Catamaran Light" panose="020B0604020202020204" charset="0"/>
              <a:cs typeface="Catamaran Light" panose="020B0604020202020204" charset="0"/>
            </a:endParaRPr>
          </a:p>
          <a:p>
            <a:pPr algn="ctr"/>
            <a:endParaRPr lang="en-US" sz="300" dirty="0" smtClean="0">
              <a:solidFill>
                <a:schemeClr val="tx2"/>
              </a:solidFill>
              <a:latin typeface="Catamaran Light" panose="020B0604020202020204" charset="0"/>
              <a:cs typeface="Catamaran Light" panose="020B0604020202020204" charset="0"/>
            </a:endParaRPr>
          </a:p>
          <a:p>
            <a:pPr algn="ctr"/>
            <a:endParaRPr lang="en-US" sz="300" dirty="0">
              <a:solidFill>
                <a:schemeClr val="tx2"/>
              </a:solidFill>
              <a:latin typeface="Catamaran Light" panose="020B0604020202020204" charset="0"/>
              <a:cs typeface="Catamaran Light" panose="020B0604020202020204" charset="0"/>
            </a:endParaRPr>
          </a:p>
          <a:p>
            <a:pPr algn="ctr"/>
            <a:r>
              <a:rPr lang="en-US" sz="1250" b="1" dirty="0">
                <a:solidFill>
                  <a:schemeClr val="tx2"/>
                </a:solidFill>
                <a:latin typeface="Catamaran Light" panose="020B0604020202020204" charset="0"/>
                <a:cs typeface="Catamaran Light" panose="020B0604020202020204" charset="0"/>
              </a:rPr>
              <a:t>Faculty Award </a:t>
            </a:r>
            <a:r>
              <a:rPr lang="en-US" sz="1250" dirty="0">
                <a:solidFill>
                  <a:schemeClr val="tx2"/>
                </a:solidFill>
                <a:latin typeface="Catamaran Light" panose="020B0604020202020204" charset="0"/>
                <a:cs typeface="Catamaran Light" panose="020B0604020202020204" charset="0"/>
              </a:rPr>
              <a:t>– </a:t>
            </a:r>
            <a:r>
              <a:rPr lang="en-US" sz="1250" dirty="0" smtClean="0">
                <a:solidFill>
                  <a:schemeClr val="tx2"/>
                </a:solidFill>
                <a:latin typeface="Catamaran Light" panose="020B0604020202020204" charset="0"/>
                <a:cs typeface="Catamaran Light" panose="020B0604020202020204" charset="0"/>
              </a:rPr>
              <a:t>Chris Woodworth</a:t>
            </a:r>
            <a:endParaRPr lang="en-US" sz="1250" dirty="0">
              <a:solidFill>
                <a:schemeClr val="tx2"/>
              </a:solidFill>
              <a:latin typeface="Catamaran Light" panose="020B0604020202020204" charset="0"/>
              <a:cs typeface="Catamaran Light" panose="020B0604020202020204" charset="0"/>
            </a:endParaRPr>
          </a:p>
          <a:p>
            <a:pPr algn="ctr"/>
            <a:endParaRPr lang="en-US" sz="300" dirty="0" smtClean="0">
              <a:solidFill>
                <a:schemeClr val="tx2"/>
              </a:solidFill>
              <a:latin typeface="Catamaran Light" panose="020B0604020202020204" charset="0"/>
              <a:cs typeface="Catamaran Light" panose="020B0604020202020204" charset="0"/>
            </a:endParaRPr>
          </a:p>
          <a:p>
            <a:pPr algn="ctr"/>
            <a:endParaRPr lang="en-US" sz="300" dirty="0">
              <a:solidFill>
                <a:schemeClr val="tx2"/>
              </a:solidFill>
              <a:latin typeface="Catamaran Light" panose="020B0604020202020204" charset="0"/>
              <a:cs typeface="Catamaran Light" panose="020B0604020202020204" charset="0"/>
            </a:endParaRPr>
          </a:p>
          <a:p>
            <a:pPr algn="ctr"/>
            <a:endParaRPr lang="en-US" sz="300" dirty="0" smtClean="0">
              <a:solidFill>
                <a:schemeClr val="tx2"/>
              </a:solidFill>
              <a:latin typeface="Catamaran Light" panose="020B0604020202020204" charset="0"/>
              <a:cs typeface="Catamaran Light" panose="020B0604020202020204" charset="0"/>
            </a:endParaRPr>
          </a:p>
          <a:p>
            <a:pPr algn="ctr"/>
            <a:endParaRPr lang="en-US" sz="300" dirty="0">
              <a:solidFill>
                <a:schemeClr val="tx2"/>
              </a:solidFill>
              <a:latin typeface="Catamaran Light" panose="020B0604020202020204" charset="0"/>
              <a:cs typeface="Catamaran Light" panose="020B0604020202020204" charset="0"/>
            </a:endParaRPr>
          </a:p>
          <a:p>
            <a:pPr algn="ctr"/>
            <a:r>
              <a:rPr lang="en-US" sz="1250" b="1" dirty="0">
                <a:solidFill>
                  <a:schemeClr val="tx2"/>
                </a:solidFill>
                <a:latin typeface="Catamaran Light" panose="020B0604020202020204" charset="0"/>
                <a:cs typeface="Catamaran Light" panose="020B0604020202020204" charset="0"/>
              </a:rPr>
              <a:t>Student Award </a:t>
            </a:r>
            <a:r>
              <a:rPr lang="en-US" sz="1250" dirty="0">
                <a:solidFill>
                  <a:schemeClr val="tx2"/>
                </a:solidFill>
                <a:latin typeface="Catamaran Light" panose="020B0604020202020204" charset="0"/>
                <a:cs typeface="Catamaran Light" panose="020B0604020202020204" charset="0"/>
              </a:rPr>
              <a:t>– </a:t>
            </a:r>
            <a:r>
              <a:rPr lang="en-US" sz="1250" dirty="0" smtClean="0">
                <a:solidFill>
                  <a:schemeClr val="tx2"/>
                </a:solidFill>
                <a:latin typeface="Catamaran Light" panose="020B0604020202020204" charset="0"/>
                <a:cs typeface="Catamaran Light" panose="020B0604020202020204" charset="0"/>
              </a:rPr>
              <a:t>Karina Connolly ‘23</a:t>
            </a:r>
            <a:endParaRPr lang="en-US" sz="1250" dirty="0">
              <a:solidFill>
                <a:schemeClr val="tx2"/>
              </a:solidFill>
              <a:latin typeface="Catamaran Light" panose="020B0604020202020204" charset="0"/>
              <a:cs typeface="Catamaran Light" panose="020B0604020202020204" charset="0"/>
            </a:endParaRPr>
          </a:p>
        </p:txBody>
      </p:sp>
      <p:pic>
        <p:nvPicPr>
          <p:cNvPr id="24" name="Picture 23" descr="A person sitting at a desk holding an open book&#10;&#10;Description automatically generated with low confidence">
            <a:extLst>
              <a:ext uri="{FF2B5EF4-FFF2-40B4-BE49-F238E27FC236}">
                <a16:creationId xmlns:a16="http://schemas.microsoft.com/office/drawing/2014/main" id="{A79F6E7E-BEA3-48D4-AFF2-2FD05C910D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14838" y="3272814"/>
            <a:ext cx="2666999" cy="1600199"/>
          </a:xfrm>
          <a:prstGeom prst="rect">
            <a:avLst/>
          </a:prstGeom>
        </p:spPr>
      </p:pic>
      <p:pic>
        <p:nvPicPr>
          <p:cNvPr id="25" name="Picture 24"/>
          <p:cNvPicPr>
            <a:picLocks noChangeAspect="1"/>
          </p:cNvPicPr>
          <p:nvPr/>
        </p:nvPicPr>
        <p:blipFill rotWithShape="1">
          <a:blip r:embed="rId4" cstate="screen">
            <a:extLst>
              <a:ext uri="{28A0092B-C50C-407E-A947-70E740481C1C}">
                <a14:useLocalDpi xmlns:a14="http://schemas.microsoft.com/office/drawing/2010/main"/>
              </a:ext>
            </a:extLst>
          </a:blip>
          <a:srcRect t="-395"/>
          <a:stretch/>
        </p:blipFill>
        <p:spPr>
          <a:xfrm rot="5400000">
            <a:off x="4644332" y="291325"/>
            <a:ext cx="981218" cy="1802823"/>
          </a:xfrm>
          <a:prstGeom prst="rect">
            <a:avLst/>
          </a:prstGeom>
        </p:spPr>
      </p:pic>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6456089" y="809812"/>
            <a:ext cx="2649407" cy="344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5" name="Google Shape;251;p37"/>
          <p:cNvSpPr/>
          <p:nvPr/>
        </p:nvSpPr>
        <p:spPr>
          <a:xfrm>
            <a:off x="454165" y="3879393"/>
            <a:ext cx="3010930" cy="1084493"/>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07" name="Google Shape;407;p4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50750" y="2295098"/>
            <a:ext cx="3273249" cy="2308402"/>
          </a:xfrm>
          <a:prstGeom prst="rect">
            <a:avLst/>
          </a:prstGeom>
          <a:noFill/>
          <a:ln>
            <a:noFill/>
          </a:ln>
        </p:spPr>
      </p:pic>
      <p:sp>
        <p:nvSpPr>
          <p:cNvPr id="391" name="Google Shape;391;p44"/>
          <p:cNvSpPr/>
          <p:nvPr/>
        </p:nvSpPr>
        <p:spPr>
          <a:xfrm>
            <a:off x="0" y="0"/>
            <a:ext cx="3152700" cy="2752675"/>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44"/>
          <p:cNvSpPr/>
          <p:nvPr/>
        </p:nvSpPr>
        <p:spPr>
          <a:xfrm>
            <a:off x="3873250" y="3102525"/>
            <a:ext cx="5270700" cy="944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44"/>
          <p:cNvSpPr txBox="1"/>
          <p:nvPr/>
        </p:nvSpPr>
        <p:spPr>
          <a:xfrm flipH="1">
            <a:off x="3939309" y="3249667"/>
            <a:ext cx="1202711" cy="722759"/>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s" sz="1000" dirty="0">
                <a:solidFill>
                  <a:schemeClr val="lt1"/>
                </a:solidFill>
                <a:latin typeface="Catamaran Light"/>
                <a:ea typeface="Catamaran Light"/>
                <a:cs typeface="Catamaran Light"/>
                <a:sym typeface="Catamaran Light"/>
              </a:rPr>
              <a:t>Thank you to the sponsors of this annual summer internship program!</a:t>
            </a:r>
            <a:endParaRPr sz="1000" dirty="0">
              <a:solidFill>
                <a:schemeClr val="lt1"/>
              </a:solidFill>
              <a:latin typeface="Catamaran Light"/>
              <a:ea typeface="Catamaran Light"/>
              <a:cs typeface="Catamaran Light"/>
              <a:sym typeface="Catamaran Light"/>
            </a:endParaRPr>
          </a:p>
        </p:txBody>
      </p:sp>
      <p:sp>
        <p:nvSpPr>
          <p:cNvPr id="394" name="Google Shape;394;p44"/>
          <p:cNvSpPr txBox="1">
            <a:spLocks noGrp="1"/>
          </p:cNvSpPr>
          <p:nvPr>
            <p:ph type="ctrTitle"/>
          </p:nvPr>
        </p:nvSpPr>
        <p:spPr>
          <a:xfrm>
            <a:off x="0" y="0"/>
            <a:ext cx="3018945"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Summer of Service</a:t>
            </a:r>
            <a:endParaRPr dirty="0"/>
          </a:p>
        </p:txBody>
      </p:sp>
      <p:pic>
        <p:nvPicPr>
          <p:cNvPr id="395" name="Google Shape;395;p4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8300" y="540001"/>
            <a:ext cx="3557448" cy="3091024"/>
          </a:xfrm>
          <a:prstGeom prst="rect">
            <a:avLst/>
          </a:prstGeom>
          <a:noFill/>
          <a:ln>
            <a:noFill/>
          </a:ln>
        </p:spPr>
      </p:pic>
      <p:pic>
        <p:nvPicPr>
          <p:cNvPr id="396" name="Google Shape;396;p44"/>
          <p:cNvPicPr preferRelativeResize="0"/>
          <p:nvPr/>
        </p:nvPicPr>
        <p:blipFill rotWithShape="1">
          <a:blip r:embed="rId5" cstate="screen">
            <a:extLst>
              <a:ext uri="{28A0092B-C50C-407E-A947-70E740481C1C}">
                <a14:useLocalDpi xmlns:a14="http://schemas.microsoft.com/office/drawing/2010/main"/>
              </a:ext>
            </a:extLst>
          </a:blip>
          <a:srcRect b="-374"/>
          <a:stretch/>
        </p:blipFill>
        <p:spPr>
          <a:xfrm>
            <a:off x="995650" y="685692"/>
            <a:ext cx="3273249" cy="1844213"/>
          </a:xfrm>
          <a:prstGeom prst="rect">
            <a:avLst/>
          </a:prstGeom>
          <a:noFill/>
          <a:ln>
            <a:noFill/>
          </a:ln>
        </p:spPr>
      </p:pic>
      <p:sp>
        <p:nvSpPr>
          <p:cNvPr id="400" name="Google Shape;400;p44"/>
          <p:cNvSpPr/>
          <p:nvPr/>
        </p:nvSpPr>
        <p:spPr>
          <a:xfrm>
            <a:off x="2539116" y="2337350"/>
            <a:ext cx="51832" cy="51302"/>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44"/>
          <p:cNvSpPr/>
          <p:nvPr/>
        </p:nvSpPr>
        <p:spPr>
          <a:xfrm>
            <a:off x="1230513" y="2256223"/>
            <a:ext cx="47527" cy="52655"/>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44"/>
          <p:cNvSpPr/>
          <p:nvPr/>
        </p:nvSpPr>
        <p:spPr>
          <a:xfrm>
            <a:off x="1288462" y="2252605"/>
            <a:ext cx="10468" cy="59875"/>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44"/>
          <p:cNvSpPr/>
          <p:nvPr/>
        </p:nvSpPr>
        <p:spPr>
          <a:xfrm>
            <a:off x="1117448" y="2252605"/>
            <a:ext cx="9984" cy="59875"/>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44"/>
          <p:cNvSpPr/>
          <p:nvPr/>
        </p:nvSpPr>
        <p:spPr>
          <a:xfrm>
            <a:off x="1091314" y="2252605"/>
            <a:ext cx="9998" cy="59875"/>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44"/>
          <p:cNvSpPr/>
          <p:nvPr/>
        </p:nvSpPr>
        <p:spPr>
          <a:xfrm>
            <a:off x="6802329" y="2114088"/>
            <a:ext cx="29938" cy="59875"/>
          </a:xfrm>
          <a:custGeom>
            <a:avLst/>
            <a:gdLst/>
            <a:ahLst/>
            <a:cxnLst/>
            <a:rect l="l" t="t" r="r" b="b"/>
            <a:pathLst>
              <a:path w="2102" h="4204" extrusionOk="0">
                <a:moveTo>
                  <a:pt x="334" y="0"/>
                </a:moveTo>
                <a:cubicBezTo>
                  <a:pt x="134" y="0"/>
                  <a:pt x="0" y="167"/>
                  <a:pt x="0" y="367"/>
                </a:cubicBezTo>
                <a:lnTo>
                  <a:pt x="0" y="3836"/>
                </a:lnTo>
                <a:cubicBezTo>
                  <a:pt x="0" y="4037"/>
                  <a:pt x="134" y="4203"/>
                  <a:pt x="334" y="4203"/>
                </a:cubicBezTo>
                <a:lnTo>
                  <a:pt x="1735" y="4203"/>
                </a:lnTo>
                <a:cubicBezTo>
                  <a:pt x="1935" y="4203"/>
                  <a:pt x="2102" y="4037"/>
                  <a:pt x="2102" y="3836"/>
                </a:cubicBezTo>
                <a:cubicBezTo>
                  <a:pt x="2102" y="3636"/>
                  <a:pt x="1935" y="3503"/>
                  <a:pt x="1735" y="3503"/>
                </a:cubicBezTo>
                <a:lnTo>
                  <a:pt x="701" y="3503"/>
                </a:lnTo>
                <a:lnTo>
                  <a:pt x="701" y="734"/>
                </a:lnTo>
                <a:lnTo>
                  <a:pt x="1735" y="734"/>
                </a:lnTo>
                <a:cubicBezTo>
                  <a:pt x="1935" y="734"/>
                  <a:pt x="2102" y="567"/>
                  <a:pt x="2102" y="367"/>
                </a:cubicBezTo>
                <a:cubicBezTo>
                  <a:pt x="2102" y="167"/>
                  <a:pt x="1935" y="0"/>
                  <a:pt x="1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6" name="Google Shape;406;p44"/>
          <p:cNvSpPr/>
          <p:nvPr/>
        </p:nvSpPr>
        <p:spPr>
          <a:xfrm>
            <a:off x="6840325" y="2114088"/>
            <a:ext cx="30422" cy="59875"/>
          </a:xfrm>
          <a:custGeom>
            <a:avLst/>
            <a:gdLst/>
            <a:ahLst/>
            <a:cxnLst/>
            <a:rect l="l" t="t" r="r" b="b"/>
            <a:pathLst>
              <a:path w="2136" h="4204" extrusionOk="0">
                <a:moveTo>
                  <a:pt x="368" y="0"/>
                </a:moveTo>
                <a:cubicBezTo>
                  <a:pt x="168" y="0"/>
                  <a:pt x="1" y="167"/>
                  <a:pt x="1" y="367"/>
                </a:cubicBezTo>
                <a:cubicBezTo>
                  <a:pt x="1" y="567"/>
                  <a:pt x="168" y="734"/>
                  <a:pt x="368" y="734"/>
                </a:cubicBezTo>
                <a:lnTo>
                  <a:pt x="1402" y="734"/>
                </a:lnTo>
                <a:lnTo>
                  <a:pt x="1402" y="3503"/>
                </a:lnTo>
                <a:lnTo>
                  <a:pt x="368" y="3503"/>
                </a:lnTo>
                <a:cubicBezTo>
                  <a:pt x="168" y="3503"/>
                  <a:pt x="1" y="3636"/>
                  <a:pt x="1" y="3836"/>
                </a:cubicBezTo>
                <a:cubicBezTo>
                  <a:pt x="1" y="4037"/>
                  <a:pt x="168" y="4203"/>
                  <a:pt x="368" y="4203"/>
                </a:cubicBezTo>
                <a:lnTo>
                  <a:pt x="1769" y="4203"/>
                </a:lnTo>
                <a:cubicBezTo>
                  <a:pt x="1969" y="4203"/>
                  <a:pt x="2136" y="4037"/>
                  <a:pt x="2136" y="3836"/>
                </a:cubicBezTo>
                <a:lnTo>
                  <a:pt x="2136" y="367"/>
                </a:lnTo>
                <a:cubicBezTo>
                  <a:pt x="2136" y="167"/>
                  <a:pt x="1969" y="0"/>
                  <a:pt x="17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44"/>
          <p:cNvSpPr/>
          <p:nvPr/>
        </p:nvSpPr>
        <p:spPr>
          <a:xfrm>
            <a:off x="6583237" y="3249667"/>
            <a:ext cx="408290" cy="407347"/>
          </a:xfrm>
          <a:custGeom>
            <a:avLst/>
            <a:gdLst/>
            <a:ahLst/>
            <a:cxnLst/>
            <a:rect l="l" t="t" r="r" b="b"/>
            <a:pathLst>
              <a:path w="14878" h="14845" extrusionOk="0">
                <a:moveTo>
                  <a:pt x="4303" y="2636"/>
                </a:moveTo>
                <a:lnTo>
                  <a:pt x="12576" y="7440"/>
                </a:lnTo>
                <a:lnTo>
                  <a:pt x="4303" y="12210"/>
                </a:lnTo>
                <a:lnTo>
                  <a:pt x="4303" y="2636"/>
                </a:lnTo>
                <a:close/>
                <a:moveTo>
                  <a:pt x="7439" y="1"/>
                </a:moveTo>
                <a:cubicBezTo>
                  <a:pt x="3336" y="1"/>
                  <a:pt x="0" y="3303"/>
                  <a:pt x="0" y="7406"/>
                </a:cubicBezTo>
                <a:cubicBezTo>
                  <a:pt x="0" y="11542"/>
                  <a:pt x="3336" y="14845"/>
                  <a:pt x="7439" y="14845"/>
                </a:cubicBezTo>
                <a:cubicBezTo>
                  <a:pt x="11542" y="14845"/>
                  <a:pt x="14877" y="11542"/>
                  <a:pt x="14877" y="7406"/>
                </a:cubicBezTo>
                <a:cubicBezTo>
                  <a:pt x="14877" y="3303"/>
                  <a:pt x="11542" y="1"/>
                  <a:pt x="7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44"/>
          <p:cNvSpPr/>
          <p:nvPr/>
        </p:nvSpPr>
        <p:spPr>
          <a:xfrm>
            <a:off x="5455852" y="4303005"/>
            <a:ext cx="2640443" cy="14727"/>
          </a:xfrm>
          <a:custGeom>
            <a:avLst/>
            <a:gdLst/>
            <a:ahLst/>
            <a:cxnLst/>
            <a:rect l="l" t="t" r="r" b="b"/>
            <a:pathLst>
              <a:path w="148173" h="835" extrusionOk="0">
                <a:moveTo>
                  <a:pt x="434" y="0"/>
                </a:moveTo>
                <a:cubicBezTo>
                  <a:pt x="201" y="0"/>
                  <a:pt x="0" y="167"/>
                  <a:pt x="0" y="401"/>
                </a:cubicBezTo>
                <a:cubicBezTo>
                  <a:pt x="0" y="634"/>
                  <a:pt x="201" y="834"/>
                  <a:pt x="434" y="834"/>
                </a:cubicBezTo>
                <a:lnTo>
                  <a:pt x="147739" y="834"/>
                </a:lnTo>
                <a:cubicBezTo>
                  <a:pt x="147973" y="834"/>
                  <a:pt x="148173" y="634"/>
                  <a:pt x="148173" y="401"/>
                </a:cubicBezTo>
                <a:cubicBezTo>
                  <a:pt x="148173" y="167"/>
                  <a:pt x="147973" y="0"/>
                  <a:pt x="1477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44"/>
          <p:cNvSpPr/>
          <p:nvPr/>
        </p:nvSpPr>
        <p:spPr>
          <a:xfrm>
            <a:off x="5455852" y="4303005"/>
            <a:ext cx="1264953" cy="14727"/>
          </a:xfrm>
          <a:custGeom>
            <a:avLst/>
            <a:gdLst/>
            <a:ahLst/>
            <a:cxnLst/>
            <a:rect l="l" t="t" r="r" b="b"/>
            <a:pathLst>
              <a:path w="70985" h="835" extrusionOk="0">
                <a:moveTo>
                  <a:pt x="434" y="0"/>
                </a:moveTo>
                <a:cubicBezTo>
                  <a:pt x="201" y="0"/>
                  <a:pt x="0" y="167"/>
                  <a:pt x="0" y="401"/>
                </a:cubicBezTo>
                <a:cubicBezTo>
                  <a:pt x="0" y="634"/>
                  <a:pt x="201" y="834"/>
                  <a:pt x="434" y="834"/>
                </a:cubicBezTo>
                <a:lnTo>
                  <a:pt x="70984" y="834"/>
                </a:lnTo>
                <a:lnTo>
                  <a:pt x="70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2" name="Google Shape;412;p44"/>
          <p:cNvSpPr/>
          <p:nvPr/>
        </p:nvSpPr>
        <p:spPr>
          <a:xfrm>
            <a:off x="6709356" y="4288879"/>
            <a:ext cx="43410" cy="42965"/>
          </a:xfrm>
          <a:custGeom>
            <a:avLst/>
            <a:gdLst/>
            <a:ahLst/>
            <a:cxnLst/>
            <a:rect l="l" t="t" r="r" b="b"/>
            <a:pathLst>
              <a:path w="2436" h="2436" extrusionOk="0">
                <a:moveTo>
                  <a:pt x="1235" y="1"/>
                </a:moveTo>
                <a:cubicBezTo>
                  <a:pt x="568" y="1"/>
                  <a:pt x="1" y="535"/>
                  <a:pt x="1" y="1202"/>
                </a:cubicBezTo>
                <a:cubicBezTo>
                  <a:pt x="1" y="1902"/>
                  <a:pt x="568" y="2436"/>
                  <a:pt x="1235" y="2436"/>
                </a:cubicBezTo>
                <a:cubicBezTo>
                  <a:pt x="1902" y="2436"/>
                  <a:pt x="2436" y="1902"/>
                  <a:pt x="2436" y="1202"/>
                </a:cubicBezTo>
                <a:cubicBezTo>
                  <a:pt x="2436" y="535"/>
                  <a:pt x="1902" y="1"/>
                  <a:pt x="1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3" name="Google Shape;413;p44"/>
          <p:cNvSpPr/>
          <p:nvPr/>
        </p:nvSpPr>
        <p:spPr>
          <a:xfrm>
            <a:off x="5613430" y="4220937"/>
            <a:ext cx="39802" cy="44096"/>
          </a:xfrm>
          <a:custGeom>
            <a:avLst/>
            <a:gdLst/>
            <a:ahLst/>
            <a:cxnLst/>
            <a:rect l="l" t="t" r="r" b="b"/>
            <a:pathLst>
              <a:path w="3337" h="3697" extrusionOk="0">
                <a:moveTo>
                  <a:pt x="361" y="0"/>
                </a:moveTo>
                <a:cubicBezTo>
                  <a:pt x="175" y="0"/>
                  <a:pt x="0" y="151"/>
                  <a:pt x="0" y="380"/>
                </a:cubicBezTo>
                <a:lnTo>
                  <a:pt x="0" y="3349"/>
                </a:lnTo>
                <a:cubicBezTo>
                  <a:pt x="0" y="3551"/>
                  <a:pt x="173" y="3696"/>
                  <a:pt x="358" y="3696"/>
                </a:cubicBezTo>
                <a:cubicBezTo>
                  <a:pt x="417" y="3696"/>
                  <a:pt x="478" y="3681"/>
                  <a:pt x="534" y="3649"/>
                </a:cubicBezTo>
                <a:lnTo>
                  <a:pt x="3103" y="2148"/>
                </a:lnTo>
                <a:cubicBezTo>
                  <a:pt x="3336" y="2015"/>
                  <a:pt x="3336" y="1681"/>
                  <a:pt x="3103" y="1548"/>
                </a:cubicBezTo>
                <a:lnTo>
                  <a:pt x="534" y="47"/>
                </a:lnTo>
                <a:cubicBezTo>
                  <a:pt x="479" y="15"/>
                  <a:pt x="419" y="0"/>
                  <a:pt x="3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44"/>
          <p:cNvSpPr/>
          <p:nvPr/>
        </p:nvSpPr>
        <p:spPr>
          <a:xfrm>
            <a:off x="5661961" y="4217907"/>
            <a:ext cx="8767" cy="50143"/>
          </a:xfrm>
          <a:custGeom>
            <a:avLst/>
            <a:gdLst/>
            <a:ahLst/>
            <a:cxnLst/>
            <a:rect l="l" t="t" r="r" b="b"/>
            <a:pathLst>
              <a:path w="735" h="4204" extrusionOk="0">
                <a:moveTo>
                  <a:pt x="368" y="0"/>
                </a:moveTo>
                <a:cubicBezTo>
                  <a:pt x="168" y="0"/>
                  <a:pt x="1" y="167"/>
                  <a:pt x="1" y="367"/>
                </a:cubicBezTo>
                <a:lnTo>
                  <a:pt x="1" y="3836"/>
                </a:lnTo>
                <a:cubicBezTo>
                  <a:pt x="1" y="4037"/>
                  <a:pt x="168" y="4203"/>
                  <a:pt x="368" y="4203"/>
                </a:cubicBezTo>
                <a:cubicBezTo>
                  <a:pt x="568" y="4203"/>
                  <a:pt x="735" y="4037"/>
                  <a:pt x="735" y="3836"/>
                </a:cubicBezTo>
                <a:lnTo>
                  <a:pt x="735" y="367"/>
                </a:lnTo>
                <a:cubicBezTo>
                  <a:pt x="735"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44"/>
          <p:cNvSpPr/>
          <p:nvPr/>
        </p:nvSpPr>
        <p:spPr>
          <a:xfrm>
            <a:off x="5518741" y="4217907"/>
            <a:ext cx="8361" cy="50143"/>
          </a:xfrm>
          <a:custGeom>
            <a:avLst/>
            <a:gdLst/>
            <a:ahLst/>
            <a:cxnLst/>
            <a:rect l="l" t="t" r="r" b="b"/>
            <a:pathLst>
              <a:path w="701" h="4204" extrusionOk="0">
                <a:moveTo>
                  <a:pt x="367" y="0"/>
                </a:moveTo>
                <a:cubicBezTo>
                  <a:pt x="167" y="0"/>
                  <a:pt x="0" y="167"/>
                  <a:pt x="0" y="367"/>
                </a:cubicBezTo>
                <a:lnTo>
                  <a:pt x="0" y="3836"/>
                </a:lnTo>
                <a:cubicBezTo>
                  <a:pt x="0" y="4037"/>
                  <a:pt x="167" y="4203"/>
                  <a:pt x="367" y="4203"/>
                </a:cubicBezTo>
                <a:cubicBezTo>
                  <a:pt x="534" y="4203"/>
                  <a:pt x="701" y="4037"/>
                  <a:pt x="701" y="3836"/>
                </a:cubicBezTo>
                <a:lnTo>
                  <a:pt x="701" y="367"/>
                </a:lnTo>
                <a:cubicBezTo>
                  <a:pt x="701" y="167"/>
                  <a:pt x="567" y="0"/>
                  <a:pt x="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44"/>
          <p:cNvSpPr/>
          <p:nvPr/>
        </p:nvSpPr>
        <p:spPr>
          <a:xfrm>
            <a:off x="5496854" y="4217907"/>
            <a:ext cx="8373" cy="50143"/>
          </a:xfrm>
          <a:custGeom>
            <a:avLst/>
            <a:gdLst/>
            <a:ahLst/>
            <a:cxnLst/>
            <a:rect l="l" t="t" r="r" b="b"/>
            <a:pathLst>
              <a:path w="702" h="4204" extrusionOk="0">
                <a:moveTo>
                  <a:pt x="368" y="0"/>
                </a:moveTo>
                <a:cubicBezTo>
                  <a:pt x="168" y="0"/>
                  <a:pt x="1" y="167"/>
                  <a:pt x="1" y="367"/>
                </a:cubicBezTo>
                <a:lnTo>
                  <a:pt x="1" y="3836"/>
                </a:lnTo>
                <a:cubicBezTo>
                  <a:pt x="1" y="4037"/>
                  <a:pt x="168" y="4203"/>
                  <a:pt x="368" y="4203"/>
                </a:cubicBezTo>
                <a:cubicBezTo>
                  <a:pt x="568" y="4203"/>
                  <a:pt x="701" y="4037"/>
                  <a:pt x="701" y="3836"/>
                </a:cubicBezTo>
                <a:lnTo>
                  <a:pt x="701" y="367"/>
                </a:lnTo>
                <a:cubicBezTo>
                  <a:pt x="701" y="167"/>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251;p37"/>
          <p:cNvSpPr/>
          <p:nvPr/>
        </p:nvSpPr>
        <p:spPr>
          <a:xfrm>
            <a:off x="5075961" y="508016"/>
            <a:ext cx="3310200" cy="15681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84;p43"/>
          <p:cNvSpPr txBox="1">
            <a:spLocks/>
          </p:cNvSpPr>
          <p:nvPr/>
        </p:nvSpPr>
        <p:spPr>
          <a:xfrm>
            <a:off x="5194806" y="628671"/>
            <a:ext cx="3029100" cy="10095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dirty="0">
                <a:solidFill>
                  <a:schemeClr val="lt1"/>
                </a:solidFill>
                <a:latin typeface="Catamaran Light" panose="020B0604020202020204" charset="0"/>
                <a:cs typeface="Catamaran Light" panose="020B0604020202020204" charset="0"/>
              </a:rPr>
              <a:t>Service doesn’t end when classes do!  The program began in 2011, we’ve had close to 50 interns contribute over 14,000 hours of service to and with the community! </a:t>
            </a:r>
          </a:p>
        </p:txBody>
      </p:sp>
      <p:sp>
        <p:nvSpPr>
          <p:cNvPr id="33" name="Google Shape;384;p43"/>
          <p:cNvSpPr txBox="1">
            <a:spLocks/>
          </p:cNvSpPr>
          <p:nvPr/>
        </p:nvSpPr>
        <p:spPr>
          <a:xfrm>
            <a:off x="491559" y="3937275"/>
            <a:ext cx="2982265" cy="102661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n-US" dirty="0">
                <a:solidFill>
                  <a:schemeClr val="tx2"/>
                </a:solidFill>
                <a:latin typeface="Catamaran Light" panose="020B0604020202020204" charset="0"/>
                <a:cs typeface="Catamaran Light" panose="020B0604020202020204" charset="0"/>
              </a:rPr>
              <a:t>Internships change each year depending on the needs and interest of both students and community partners! Check out past internships </a:t>
            </a:r>
            <a:r>
              <a:rPr lang="en-US" dirty="0">
                <a:solidFill>
                  <a:schemeClr val="tx2"/>
                </a:solidFill>
                <a:latin typeface="Catamaran Light" panose="020B0604020202020204" charset="0"/>
                <a:cs typeface="Catamaran Light" panose="020B0604020202020204" charset="0"/>
                <a:hlinkClick r:id="rId6"/>
              </a:rPr>
              <a:t>here!</a:t>
            </a:r>
            <a:endParaRPr lang="en-US" dirty="0">
              <a:solidFill>
                <a:schemeClr val="tx2"/>
              </a:solidFill>
              <a:latin typeface="Catamaran Light" panose="020B0604020202020204" charset="0"/>
              <a:cs typeface="Catamaran Light" panose="020B0604020202020204" charset="0"/>
            </a:endParaRPr>
          </a:p>
        </p:txBody>
      </p:sp>
      <p:pic>
        <p:nvPicPr>
          <p:cNvPr id="34" name="Picture 33" descr="A group of people posing for a photo&#10;&#10;Description automatically generated with medium confidence">
            <a:extLst>
              <a:ext uri="{FF2B5EF4-FFF2-40B4-BE49-F238E27FC236}">
                <a16:creationId xmlns:a16="http://schemas.microsoft.com/office/drawing/2014/main" id="{42229D8D-2D8B-4A85-B6EA-FBB96E6FCA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9170" y="2456864"/>
            <a:ext cx="2674519" cy="200588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3"/>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1634275" y="562926"/>
            <a:ext cx="4274874" cy="2054299"/>
          </a:xfrm>
          <a:prstGeom prst="rect">
            <a:avLst/>
          </a:prstGeom>
          <a:noFill/>
          <a:ln>
            <a:noFill/>
          </a:ln>
        </p:spPr>
      </p:pic>
      <p:sp>
        <p:nvSpPr>
          <p:cNvPr id="383" name="Google Shape;383;p43"/>
          <p:cNvSpPr/>
          <p:nvPr/>
        </p:nvSpPr>
        <p:spPr>
          <a:xfrm>
            <a:off x="1634275" y="2617225"/>
            <a:ext cx="4275000" cy="175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43"/>
          <p:cNvSpPr txBox="1">
            <a:spLocks noGrp="1"/>
          </p:cNvSpPr>
          <p:nvPr>
            <p:ph type="subTitle" idx="1"/>
          </p:nvPr>
        </p:nvSpPr>
        <p:spPr>
          <a:xfrm>
            <a:off x="2258000" y="2708500"/>
            <a:ext cx="3029100" cy="1009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dirty="0">
                <a:solidFill>
                  <a:schemeClr val="lt1"/>
                </a:solidFill>
              </a:rPr>
              <a:t>CCESL is a proud partner to many national and international service organizations. HWS is 1 of a few hundred institutions to match up to $1,000 in AmeriCorps awards if applied towards tuition. </a:t>
            </a:r>
            <a:endParaRPr dirty="0">
              <a:solidFill>
                <a:schemeClr val="lt1"/>
              </a:solidFill>
            </a:endParaRPr>
          </a:p>
        </p:txBody>
      </p:sp>
      <p:sp>
        <p:nvSpPr>
          <p:cNvPr id="385" name="Google Shape;385;p43"/>
          <p:cNvSpPr txBox="1">
            <a:spLocks noGrp="1"/>
          </p:cNvSpPr>
          <p:nvPr>
            <p:ph type="ctrTitle"/>
          </p:nvPr>
        </p:nvSpPr>
        <p:spPr>
          <a:xfrm>
            <a:off x="0" y="26250"/>
            <a:ext cx="79248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Post Grad Year of Service programs… “Gap Years”</a:t>
            </a:r>
            <a:endParaRPr dirty="0"/>
          </a:p>
        </p:txBody>
      </p:sp>
      <p:sp>
        <p:nvSpPr>
          <p:cNvPr id="386" name="Google Shape;386;p43"/>
          <p:cNvSpPr/>
          <p:nvPr/>
        </p:nvSpPr>
        <p:spPr>
          <a:xfrm>
            <a:off x="2907623" y="441339"/>
            <a:ext cx="2320200" cy="138600"/>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66697" y="540000"/>
            <a:ext cx="1436079" cy="107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43826" y="1452361"/>
            <a:ext cx="1406360" cy="1301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84737" y="1362843"/>
            <a:ext cx="1480985" cy="148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09431" y="2933345"/>
            <a:ext cx="1868488"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680D2A5-45D1-413C-9480-0B0F51DD3832}"/>
              </a:ext>
            </a:extLst>
          </p:cNvPr>
          <p:cNvPicPr>
            <a:picLocks noChangeAspect="1"/>
          </p:cNvPicPr>
          <p:nvPr/>
        </p:nvPicPr>
        <p:blipFill>
          <a:blip r:embed="rId8"/>
          <a:stretch>
            <a:fillRect/>
          </a:stretch>
        </p:blipFill>
        <p:spPr>
          <a:xfrm>
            <a:off x="225594" y="3785662"/>
            <a:ext cx="3148013" cy="91142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10836-86FF-40E2-99D9-D8D0B1F1E70F}"/>
              </a:ext>
            </a:extLst>
          </p:cNvPr>
          <p:cNvSpPr>
            <a:spLocks noGrp="1"/>
          </p:cNvSpPr>
          <p:nvPr>
            <p:ph type="ctrTitle"/>
          </p:nvPr>
        </p:nvSpPr>
        <p:spPr>
          <a:xfrm>
            <a:off x="315475" y="690928"/>
            <a:ext cx="2597824" cy="577800"/>
          </a:xfrm>
        </p:spPr>
        <p:txBody>
          <a:bodyPr/>
          <a:lstStyle/>
          <a:p>
            <a:pPr algn="ctr"/>
            <a:r>
              <a:rPr lang="en-US" dirty="0"/>
              <a:t>Engage with our bi-monthly newsletter, </a:t>
            </a:r>
            <a:r>
              <a:rPr lang="en-US" dirty="0">
                <a:hlinkClick r:id="rId2"/>
              </a:rPr>
              <a:t>The Compass Times</a:t>
            </a:r>
            <a:endParaRPr lang="en-US" dirty="0"/>
          </a:p>
        </p:txBody>
      </p:sp>
      <p:sp>
        <p:nvSpPr>
          <p:cNvPr id="5" name="Title 4">
            <a:extLst>
              <a:ext uri="{FF2B5EF4-FFF2-40B4-BE49-F238E27FC236}">
                <a16:creationId xmlns:a16="http://schemas.microsoft.com/office/drawing/2014/main" id="{3375A006-2348-4282-A66D-F6A28A2F6C49}"/>
              </a:ext>
            </a:extLst>
          </p:cNvPr>
          <p:cNvSpPr>
            <a:spLocks noGrp="1"/>
          </p:cNvSpPr>
          <p:nvPr>
            <p:ph type="ctrTitle" idx="3"/>
          </p:nvPr>
        </p:nvSpPr>
        <p:spPr>
          <a:xfrm>
            <a:off x="3239724" y="1552579"/>
            <a:ext cx="2597823" cy="1019170"/>
          </a:xfrm>
        </p:spPr>
        <p:txBody>
          <a:bodyPr/>
          <a:lstStyle/>
          <a:p>
            <a:pPr algn="ctr"/>
            <a:r>
              <a:rPr lang="en-US" dirty="0"/>
              <a:t>Find information about our various programs and clubs on </a:t>
            </a:r>
            <a:r>
              <a:rPr lang="en-US" dirty="0">
                <a:hlinkClick r:id="rId3"/>
              </a:rPr>
              <a:t>HWS Engage! </a:t>
            </a:r>
            <a:r>
              <a:rPr lang="en-US" dirty="0"/>
              <a:t>You’ll find application to student positions here too</a:t>
            </a:r>
          </a:p>
        </p:txBody>
      </p:sp>
      <p:sp>
        <p:nvSpPr>
          <p:cNvPr id="11" name="Title 10">
            <a:extLst>
              <a:ext uri="{FF2B5EF4-FFF2-40B4-BE49-F238E27FC236}">
                <a16:creationId xmlns:a16="http://schemas.microsoft.com/office/drawing/2014/main" id="{08FBD86C-0164-478C-8A25-74E7ACCA8AE7}"/>
              </a:ext>
            </a:extLst>
          </p:cNvPr>
          <p:cNvSpPr>
            <a:spLocks noGrp="1"/>
          </p:cNvSpPr>
          <p:nvPr>
            <p:ph type="ctrTitle" idx="9"/>
          </p:nvPr>
        </p:nvSpPr>
        <p:spPr>
          <a:xfrm>
            <a:off x="53788" y="50605"/>
            <a:ext cx="2913300" cy="487500"/>
          </a:xfrm>
        </p:spPr>
        <p:txBody>
          <a:bodyPr/>
          <a:lstStyle/>
          <a:p>
            <a:r>
              <a:rPr lang="en-US" dirty="0"/>
              <a:t>Resources</a:t>
            </a:r>
          </a:p>
        </p:txBody>
      </p:sp>
      <p:sp>
        <p:nvSpPr>
          <p:cNvPr id="12" name="Title 11">
            <a:extLst>
              <a:ext uri="{FF2B5EF4-FFF2-40B4-BE49-F238E27FC236}">
                <a16:creationId xmlns:a16="http://schemas.microsoft.com/office/drawing/2014/main" id="{C993038A-36A3-48B2-9547-8854660CF9A1}"/>
              </a:ext>
            </a:extLst>
          </p:cNvPr>
          <p:cNvSpPr>
            <a:spLocks noGrp="1"/>
          </p:cNvSpPr>
          <p:nvPr>
            <p:ph type="ctrTitle" idx="13"/>
          </p:nvPr>
        </p:nvSpPr>
        <p:spPr>
          <a:xfrm>
            <a:off x="6118570" y="2756844"/>
            <a:ext cx="2597822" cy="835917"/>
          </a:xfrm>
        </p:spPr>
        <p:txBody>
          <a:bodyPr/>
          <a:lstStyle/>
          <a:p>
            <a:pPr algn="ctr"/>
            <a:r>
              <a:rPr lang="en-US" dirty="0"/>
              <a:t>Check out what Geneva has to offer with this </a:t>
            </a:r>
            <a:r>
              <a:rPr lang="en-US" dirty="0">
                <a:hlinkClick r:id="rId4"/>
              </a:rPr>
              <a:t>eatery list!</a:t>
            </a:r>
            <a:r>
              <a:rPr lang="en-US" dirty="0"/>
              <a:t> </a:t>
            </a:r>
            <a:br>
              <a:rPr lang="en-US" dirty="0"/>
            </a:br>
            <a:r>
              <a:rPr lang="en-US" dirty="0"/>
              <a:t>Or learn more about Geneva’s history with </a:t>
            </a:r>
            <a:r>
              <a:rPr lang="en-US" dirty="0">
                <a:hlinkClick r:id="rId5"/>
              </a:rPr>
              <a:t>this video</a:t>
            </a:r>
            <a:endParaRPr lang="en-US" dirty="0"/>
          </a:p>
        </p:txBody>
      </p:sp>
      <p:sp>
        <p:nvSpPr>
          <p:cNvPr id="16" name="Subtitle 15">
            <a:extLst>
              <a:ext uri="{FF2B5EF4-FFF2-40B4-BE49-F238E27FC236}">
                <a16:creationId xmlns:a16="http://schemas.microsoft.com/office/drawing/2014/main" id="{8D62F40D-A918-4348-A45F-F2130B426202}"/>
              </a:ext>
            </a:extLst>
          </p:cNvPr>
          <p:cNvSpPr>
            <a:spLocks noGrp="1"/>
          </p:cNvSpPr>
          <p:nvPr>
            <p:ph type="subTitle" idx="17"/>
          </p:nvPr>
        </p:nvSpPr>
        <p:spPr>
          <a:xfrm>
            <a:off x="1303363" y="5529334"/>
            <a:ext cx="1906500" cy="572400"/>
          </a:xfrm>
        </p:spPr>
        <p:txBody>
          <a:bodyPr/>
          <a:lstStyle/>
          <a:p>
            <a:endParaRPr lang="en-US" dirty="0"/>
          </a:p>
        </p:txBody>
      </p:sp>
      <p:pic>
        <p:nvPicPr>
          <p:cNvPr id="19" name="Picture 18" descr="A picture containing logo&#10;&#10;Description automatically generated">
            <a:extLst>
              <a:ext uri="{FF2B5EF4-FFF2-40B4-BE49-F238E27FC236}">
                <a16:creationId xmlns:a16="http://schemas.microsoft.com/office/drawing/2014/main" id="{9EC1DA06-3ABA-4242-8514-834C5E562A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983" y="1306767"/>
            <a:ext cx="2054808" cy="1116063"/>
          </a:xfrm>
          <a:prstGeom prst="rect">
            <a:avLst/>
          </a:prstGeom>
        </p:spPr>
      </p:pic>
      <p:pic>
        <p:nvPicPr>
          <p:cNvPr id="20" name="Picture 19">
            <a:hlinkClick r:id="rId3"/>
            <a:extLst>
              <a:ext uri="{FF2B5EF4-FFF2-40B4-BE49-F238E27FC236}">
                <a16:creationId xmlns:a16="http://schemas.microsoft.com/office/drawing/2014/main" id="{B3F25ACF-CDC5-4FBB-9758-D9A6908FA62F}"/>
              </a:ext>
            </a:extLst>
          </p:cNvPr>
          <p:cNvPicPr>
            <a:picLocks noChangeAspect="1"/>
          </p:cNvPicPr>
          <p:nvPr/>
        </p:nvPicPr>
        <p:blipFill>
          <a:blip r:embed="rId7"/>
          <a:stretch>
            <a:fillRect/>
          </a:stretch>
        </p:blipFill>
        <p:spPr>
          <a:xfrm>
            <a:off x="3691308" y="2571749"/>
            <a:ext cx="1694656" cy="1206106"/>
          </a:xfrm>
          <a:prstGeom prst="rect">
            <a:avLst/>
          </a:prstGeom>
        </p:spPr>
      </p:pic>
      <p:pic>
        <p:nvPicPr>
          <p:cNvPr id="21" name="Picture 20">
            <a:extLst>
              <a:ext uri="{FF2B5EF4-FFF2-40B4-BE49-F238E27FC236}">
                <a16:creationId xmlns:a16="http://schemas.microsoft.com/office/drawing/2014/main" id="{3F3BE712-F400-43CE-B355-65E52E829B89}"/>
              </a:ext>
            </a:extLst>
          </p:cNvPr>
          <p:cNvPicPr>
            <a:picLocks noChangeAspect="1"/>
          </p:cNvPicPr>
          <p:nvPr/>
        </p:nvPicPr>
        <p:blipFill>
          <a:blip r:embed="rId8"/>
          <a:stretch>
            <a:fillRect/>
          </a:stretch>
        </p:blipFill>
        <p:spPr>
          <a:xfrm>
            <a:off x="6369731" y="3653496"/>
            <a:ext cx="2095500" cy="1303139"/>
          </a:xfrm>
          <a:prstGeom prst="rect">
            <a:avLst/>
          </a:prstGeom>
        </p:spPr>
      </p:pic>
      <p:sp>
        <p:nvSpPr>
          <p:cNvPr id="22" name="Google Shape;386;p43">
            <a:extLst>
              <a:ext uri="{FF2B5EF4-FFF2-40B4-BE49-F238E27FC236}">
                <a16:creationId xmlns:a16="http://schemas.microsoft.com/office/drawing/2014/main" id="{0239C592-4665-463F-A181-BBB6CB31BD48}"/>
              </a:ext>
            </a:extLst>
          </p:cNvPr>
          <p:cNvSpPr/>
          <p:nvPr/>
        </p:nvSpPr>
        <p:spPr>
          <a:xfrm>
            <a:off x="-165700" y="540000"/>
            <a:ext cx="2320200" cy="138600"/>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3" name="Google Shape;467;p47">
            <a:extLst>
              <a:ext uri="{FF2B5EF4-FFF2-40B4-BE49-F238E27FC236}">
                <a16:creationId xmlns:a16="http://schemas.microsoft.com/office/drawing/2014/main" id="{9AD018F4-FB6A-4A5C-B31C-EE41E1C76A96}"/>
              </a:ext>
            </a:extLst>
          </p:cNvPr>
          <p:cNvGrpSpPr/>
          <p:nvPr/>
        </p:nvGrpSpPr>
        <p:grpSpPr>
          <a:xfrm>
            <a:off x="204325" y="856510"/>
            <a:ext cx="6025395" cy="2122634"/>
            <a:chOff x="684854" y="-964022"/>
            <a:chExt cx="6025395" cy="2122634"/>
          </a:xfrm>
        </p:grpSpPr>
        <p:sp>
          <p:nvSpPr>
            <p:cNvPr id="24" name="Google Shape;468;p47">
              <a:extLst>
                <a:ext uri="{FF2B5EF4-FFF2-40B4-BE49-F238E27FC236}">
                  <a16:creationId xmlns:a16="http://schemas.microsoft.com/office/drawing/2014/main" id="{A224E86D-A3C5-4357-981A-9DBFC2378A52}"/>
                </a:ext>
              </a:extLst>
            </p:cNvPr>
            <p:cNvSpPr/>
            <p:nvPr/>
          </p:nvSpPr>
          <p:spPr>
            <a:xfrm>
              <a:off x="684854" y="-964022"/>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69;p47">
              <a:extLst>
                <a:ext uri="{FF2B5EF4-FFF2-40B4-BE49-F238E27FC236}">
                  <a16:creationId xmlns:a16="http://schemas.microsoft.com/office/drawing/2014/main" id="{C328DA30-BF02-4D3B-8A05-DA3E1B275FD5}"/>
                </a:ext>
              </a:extLst>
            </p:cNvPr>
            <p:cNvSpPr/>
            <p:nvPr/>
          </p:nvSpPr>
          <p:spPr>
            <a:xfrm>
              <a:off x="6487949" y="936312"/>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71;p47">
              <a:extLst>
                <a:ext uri="{FF2B5EF4-FFF2-40B4-BE49-F238E27FC236}">
                  <a16:creationId xmlns:a16="http://schemas.microsoft.com/office/drawing/2014/main" id="{4366FC8E-55FE-4D05-BCD8-CC8E40D0EDBC}"/>
                </a:ext>
              </a:extLst>
            </p:cNvPr>
            <p:cNvSpPr/>
            <p:nvPr/>
          </p:nvSpPr>
          <p:spPr>
            <a:xfrm>
              <a:off x="3579242" y="-267953"/>
              <a:ext cx="222300" cy="222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33" name="Google Shape;482;p47">
            <a:extLst>
              <a:ext uri="{FF2B5EF4-FFF2-40B4-BE49-F238E27FC236}">
                <a16:creationId xmlns:a16="http://schemas.microsoft.com/office/drawing/2014/main" id="{7C34E611-C6EE-4F2B-BF45-E5496D0694AA}"/>
              </a:ext>
            </a:extLst>
          </p:cNvPr>
          <p:cNvCxnSpPr>
            <a:cxnSpLocks/>
          </p:cNvCxnSpPr>
          <p:nvPr/>
        </p:nvCxnSpPr>
        <p:spPr>
          <a:xfrm flipV="1">
            <a:off x="311204" y="1019179"/>
            <a:ext cx="0" cy="1066800"/>
          </a:xfrm>
          <a:prstGeom prst="straightConnector1">
            <a:avLst/>
          </a:prstGeom>
          <a:noFill/>
          <a:ln w="19050" cap="flat" cmpd="sng">
            <a:solidFill>
              <a:schemeClr val="accent1"/>
            </a:solidFill>
            <a:prstDash val="solid"/>
            <a:round/>
            <a:headEnd type="none" w="med" len="med"/>
            <a:tailEnd type="none" w="med" len="med"/>
          </a:ln>
        </p:spPr>
      </p:cxnSp>
      <p:cxnSp>
        <p:nvCxnSpPr>
          <p:cNvPr id="35" name="Google Shape;482;p47">
            <a:extLst>
              <a:ext uri="{FF2B5EF4-FFF2-40B4-BE49-F238E27FC236}">
                <a16:creationId xmlns:a16="http://schemas.microsoft.com/office/drawing/2014/main" id="{BD326342-9D38-49B6-A877-B3F75DFC6C61}"/>
              </a:ext>
            </a:extLst>
          </p:cNvPr>
          <p:cNvCxnSpPr>
            <a:cxnSpLocks/>
          </p:cNvCxnSpPr>
          <p:nvPr/>
        </p:nvCxnSpPr>
        <p:spPr>
          <a:xfrm flipV="1">
            <a:off x="3209863" y="1690044"/>
            <a:ext cx="0" cy="1066800"/>
          </a:xfrm>
          <a:prstGeom prst="straightConnector1">
            <a:avLst/>
          </a:prstGeom>
          <a:noFill/>
          <a:ln w="19050" cap="flat" cmpd="sng">
            <a:solidFill>
              <a:schemeClr val="accent1"/>
            </a:solidFill>
            <a:prstDash val="solid"/>
            <a:round/>
            <a:headEnd type="none" w="med" len="med"/>
            <a:tailEnd type="none" w="med" len="med"/>
          </a:ln>
        </p:spPr>
      </p:cxnSp>
      <p:cxnSp>
        <p:nvCxnSpPr>
          <p:cNvPr id="36" name="Google Shape;482;p47">
            <a:extLst>
              <a:ext uri="{FF2B5EF4-FFF2-40B4-BE49-F238E27FC236}">
                <a16:creationId xmlns:a16="http://schemas.microsoft.com/office/drawing/2014/main" id="{2AE414C1-4297-4F52-8003-7AE91C94B0A8}"/>
              </a:ext>
            </a:extLst>
          </p:cNvPr>
          <p:cNvCxnSpPr>
            <a:cxnSpLocks/>
          </p:cNvCxnSpPr>
          <p:nvPr/>
        </p:nvCxnSpPr>
        <p:spPr>
          <a:xfrm flipV="1">
            <a:off x="6114300" y="2931461"/>
            <a:ext cx="0" cy="106680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71438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6"/>
        <p:cNvGrpSpPr/>
        <p:nvPr/>
      </p:nvGrpSpPr>
      <p:grpSpPr>
        <a:xfrm>
          <a:off x="0" y="0"/>
          <a:ext cx="0" cy="0"/>
          <a:chOff x="0" y="0"/>
          <a:chExt cx="0" cy="0"/>
        </a:xfrm>
      </p:grpSpPr>
      <p:pic>
        <p:nvPicPr>
          <p:cNvPr id="577" name="Google Shape;577;p51"/>
          <p:cNvPicPr preferRelativeResize="0"/>
          <p:nvPr/>
        </p:nvPicPr>
        <p:blipFill>
          <a:blip r:embed="rId3" cstate="screen">
            <a:extLst>
              <a:ext uri="{28A0092B-C50C-407E-A947-70E740481C1C}">
                <a14:useLocalDpi xmlns:a14="http://schemas.microsoft.com/office/drawing/2010/main" val="0"/>
              </a:ext>
            </a:extLst>
          </a:blip>
          <a:stretch>
            <a:fillRect/>
          </a:stretch>
        </p:blipFill>
        <p:spPr>
          <a:xfrm>
            <a:off x="4453700" y="99484"/>
            <a:ext cx="3020249" cy="2472266"/>
          </a:xfrm>
          <a:prstGeom prst="rect">
            <a:avLst/>
          </a:prstGeom>
          <a:noFill/>
          <a:ln>
            <a:noFill/>
          </a:ln>
        </p:spPr>
      </p:pic>
      <p:sp>
        <p:nvSpPr>
          <p:cNvPr id="578" name="Google Shape;578;p51"/>
          <p:cNvSpPr/>
          <p:nvPr/>
        </p:nvSpPr>
        <p:spPr>
          <a:xfrm rot="5400000">
            <a:off x="446292" y="42748"/>
            <a:ext cx="3940356" cy="4607861"/>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0" name="Google Shape;580;p51"/>
          <p:cNvSpPr txBox="1">
            <a:spLocks noGrp="1"/>
          </p:cNvSpPr>
          <p:nvPr>
            <p:ph type="ctrTitle"/>
          </p:nvPr>
        </p:nvSpPr>
        <p:spPr>
          <a:xfrm>
            <a:off x="388382" y="545880"/>
            <a:ext cx="2607300" cy="61477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3000" dirty="0">
                <a:solidFill>
                  <a:schemeClr val="lt1"/>
                </a:solidFill>
              </a:rPr>
              <a:t>THANK YOU!</a:t>
            </a:r>
            <a:endParaRPr sz="3000" dirty="0">
              <a:solidFill>
                <a:schemeClr val="lt1"/>
              </a:solidFill>
            </a:endParaRPr>
          </a:p>
        </p:txBody>
      </p:sp>
      <p:sp>
        <p:nvSpPr>
          <p:cNvPr id="579" name="Google Shape;579;p51"/>
          <p:cNvSpPr txBox="1">
            <a:spLocks noGrp="1"/>
          </p:cNvSpPr>
          <p:nvPr>
            <p:ph type="subTitle" idx="1"/>
          </p:nvPr>
        </p:nvSpPr>
        <p:spPr>
          <a:xfrm>
            <a:off x="388382" y="1160650"/>
            <a:ext cx="2618409" cy="17561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dirty="0">
                <a:solidFill>
                  <a:schemeClr val="lt1"/>
                </a:solidFill>
              </a:rPr>
              <a:t>Any questions?</a:t>
            </a:r>
            <a:endParaRPr dirty="0">
              <a:solidFill>
                <a:schemeClr val="lt1"/>
              </a:solidFill>
            </a:endParaRPr>
          </a:p>
          <a:p>
            <a:pPr marL="0" lvl="0" indent="0" algn="l" rtl="0">
              <a:spcBef>
                <a:spcPts val="0"/>
              </a:spcBef>
              <a:spcAft>
                <a:spcPts val="0"/>
              </a:spcAft>
              <a:buClr>
                <a:schemeClr val="dk1"/>
              </a:buClr>
              <a:buSzPts val="1100"/>
              <a:buFont typeface="Arial"/>
              <a:buNone/>
            </a:pPr>
            <a:endParaRPr dirty="0">
              <a:solidFill>
                <a:schemeClr val="lt1"/>
              </a:solidFill>
            </a:endParaRPr>
          </a:p>
          <a:p>
            <a:pPr marL="0" lvl="0" indent="0" algn="l" rtl="0">
              <a:spcBef>
                <a:spcPts val="0"/>
              </a:spcBef>
              <a:spcAft>
                <a:spcPts val="0"/>
              </a:spcAft>
              <a:buClr>
                <a:schemeClr val="dk1"/>
              </a:buClr>
              <a:buSzPts val="1100"/>
              <a:buFont typeface="Arial"/>
              <a:buNone/>
            </a:pPr>
            <a:r>
              <a:rPr lang="es" u="sng" dirty="0">
                <a:solidFill>
                  <a:schemeClr val="lt1"/>
                </a:solidFill>
              </a:rPr>
              <a:t>serve@hws.edu </a:t>
            </a:r>
            <a:endParaRPr u="sng" dirty="0">
              <a:solidFill>
                <a:schemeClr val="lt1"/>
              </a:solidFill>
            </a:endParaRPr>
          </a:p>
          <a:p>
            <a:pPr marL="0" lvl="0" indent="0" algn="l" rtl="0">
              <a:spcBef>
                <a:spcPts val="0"/>
              </a:spcBef>
              <a:spcAft>
                <a:spcPts val="0"/>
              </a:spcAft>
              <a:buClr>
                <a:schemeClr val="dk1"/>
              </a:buClr>
              <a:buSzPts val="1100"/>
              <a:buFont typeface="Arial"/>
              <a:buNone/>
            </a:pPr>
            <a:r>
              <a:rPr lang="es" dirty="0">
                <a:solidFill>
                  <a:schemeClr val="lt1"/>
                </a:solidFill>
              </a:rPr>
              <a:t>(315) 781-3825</a:t>
            </a:r>
            <a:endParaRPr dirty="0">
              <a:solidFill>
                <a:schemeClr val="lt1"/>
              </a:solidFill>
            </a:endParaRPr>
          </a:p>
          <a:p>
            <a:pPr marL="0" indent="0" algn="l">
              <a:buSzPts val="1100"/>
            </a:pPr>
            <a:r>
              <a:rPr lang="en-US" dirty="0">
                <a:hlinkClick r:id="rId4"/>
              </a:rPr>
              <a:t>www.hws.edu/centers/service/</a:t>
            </a:r>
            <a:r>
              <a:rPr lang="en-US" dirty="0"/>
              <a:t> </a:t>
            </a:r>
          </a:p>
        </p:txBody>
      </p:sp>
      <p:sp>
        <p:nvSpPr>
          <p:cNvPr id="15" name="Google Shape;580;p51"/>
          <p:cNvSpPr txBox="1">
            <a:spLocks/>
          </p:cNvSpPr>
          <p:nvPr/>
        </p:nvSpPr>
        <p:spPr>
          <a:xfrm>
            <a:off x="6300718" y="-173785"/>
            <a:ext cx="2607300" cy="2054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2pPr>
            <a:lvl3pPr marR="0" lvl="2"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3pPr>
            <a:lvl4pPr marR="0" lvl="3"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4pPr>
            <a:lvl5pPr marR="0" lvl="4"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5pPr>
            <a:lvl6pPr marR="0" lvl="5"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6pPr>
            <a:lvl7pPr marR="0" lvl="6"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7pPr>
            <a:lvl8pPr marR="0" lvl="7"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8pPr>
            <a:lvl9pPr marR="0" lvl="8" algn="l" rtl="0">
              <a:lnSpc>
                <a:spcPct val="100000"/>
              </a:lnSpc>
              <a:spcBef>
                <a:spcPts val="0"/>
              </a:spcBef>
              <a:spcAft>
                <a:spcPts val="0"/>
              </a:spcAft>
              <a:buClr>
                <a:schemeClr val="lt1"/>
              </a:buClr>
              <a:buSzPts val="1600"/>
              <a:buFont typeface="Livvic"/>
              <a:buNone/>
              <a:defRPr sz="1600" b="1" i="0" u="none" strike="noStrike" cap="none">
                <a:solidFill>
                  <a:schemeClr val="lt1"/>
                </a:solidFill>
                <a:latin typeface="Livvic"/>
                <a:ea typeface="Livvic"/>
                <a:cs typeface="Livvic"/>
                <a:sym typeface="Livvic"/>
              </a:defRPr>
            </a:lvl9pPr>
          </a:lstStyle>
          <a:p>
            <a:endParaRPr lang="en-US" sz="3000" dirty="0">
              <a:solidFill>
                <a:schemeClr val="lt1"/>
              </a:solidFill>
            </a:endParaRPr>
          </a:p>
        </p:txBody>
      </p:sp>
      <p:pic>
        <p:nvPicPr>
          <p:cNvPr id="8" name="Picture 5">
            <a:extLst>
              <a:ext uri="{FF2B5EF4-FFF2-40B4-BE49-F238E27FC236}">
                <a16:creationId xmlns:a16="http://schemas.microsoft.com/office/drawing/2014/main" id="{5A4B0D09-6D4F-E23B-05C6-8AD0B9271A3B}"/>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266221" y="558580"/>
            <a:ext cx="11992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5EECD97-0285-AF93-B7F2-582DEC7E0EB4}"/>
              </a:ext>
            </a:extLst>
          </p:cNvPr>
          <p:cNvPicPr>
            <a:picLocks noChangeAspect="1"/>
          </p:cNvPicPr>
          <p:nvPr/>
        </p:nvPicPr>
        <p:blipFill>
          <a:blip r:embed="rId6"/>
          <a:stretch>
            <a:fillRect/>
          </a:stretch>
        </p:blipFill>
        <p:spPr>
          <a:xfrm>
            <a:off x="4869414" y="1976223"/>
            <a:ext cx="3938064" cy="2868827"/>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44758CE4-4F5B-D11F-F592-2026FD22946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60350" y="3004830"/>
            <a:ext cx="1631950" cy="1223963"/>
          </a:xfrm>
          <a:prstGeom prst="rect">
            <a:avLst/>
          </a:prstGeom>
        </p:spPr>
      </p:pic>
      <p:pic>
        <p:nvPicPr>
          <p:cNvPr id="10" name="Picture 9" descr="A group of people standing next to a table with food on it&#10;&#10;Description automatically generated">
            <a:extLst>
              <a:ext uri="{FF2B5EF4-FFF2-40B4-BE49-F238E27FC236}">
                <a16:creationId xmlns:a16="http://schemas.microsoft.com/office/drawing/2014/main" id="{64428D76-D7C3-0CC0-F071-0034FD341AF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023650" y="2231757"/>
            <a:ext cx="2565400" cy="1924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9" name="Google Shape;208;p32"/>
          <p:cNvSpPr/>
          <p:nvPr/>
        </p:nvSpPr>
        <p:spPr>
          <a:xfrm rot="-5400000">
            <a:off x="2089573" y="-1064978"/>
            <a:ext cx="1057500" cy="360511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265;p38"/>
          <p:cNvSpPr/>
          <p:nvPr/>
        </p:nvSpPr>
        <p:spPr>
          <a:xfrm>
            <a:off x="641083" y="1803814"/>
            <a:ext cx="459000" cy="459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66" name="Google Shape;166;p29"/>
          <p:cNvPicPr preferRelativeResize="0"/>
          <p:nvPr/>
        </p:nvPicPr>
        <p:blipFill>
          <a:blip r:embed="rId3">
            <a:extLst>
              <a:ext uri="{28A0092B-C50C-407E-A947-70E740481C1C}">
                <a14:useLocalDpi xmlns:a14="http://schemas.microsoft.com/office/drawing/2010/main"/>
              </a:ext>
            </a:extLst>
          </a:blip>
          <a:stretch>
            <a:fillRect/>
          </a:stretch>
        </p:blipFill>
        <p:spPr>
          <a:xfrm>
            <a:off x="5676904" y="0"/>
            <a:ext cx="3065797" cy="5143500"/>
          </a:xfrm>
          <a:prstGeom prst="rect">
            <a:avLst/>
          </a:prstGeom>
          <a:noFill/>
          <a:ln>
            <a:noFill/>
          </a:ln>
        </p:spPr>
      </p:pic>
      <p:sp>
        <p:nvSpPr>
          <p:cNvPr id="169" name="Google Shape;169;p29"/>
          <p:cNvSpPr txBox="1">
            <a:spLocks noGrp="1"/>
          </p:cNvSpPr>
          <p:nvPr>
            <p:ph type="title"/>
          </p:nvPr>
        </p:nvSpPr>
        <p:spPr>
          <a:xfrm>
            <a:off x="839397" y="289230"/>
            <a:ext cx="3557852" cy="896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tx2"/>
                </a:solidFill>
              </a:rPr>
              <a:t>W</a:t>
            </a:r>
            <a:r>
              <a:rPr lang="en-US" dirty="0">
                <a:solidFill>
                  <a:schemeClr val="tx2"/>
                </a:solidFill>
              </a:rPr>
              <a:t>HERE TO FIND US</a:t>
            </a:r>
            <a:endParaRPr dirty="0">
              <a:solidFill>
                <a:schemeClr val="tx2"/>
              </a:solidFill>
            </a:endParaRPr>
          </a:p>
        </p:txBody>
      </p:sp>
      <p:sp>
        <p:nvSpPr>
          <p:cNvPr id="168" name="Google Shape;168;p29"/>
          <p:cNvSpPr txBox="1">
            <a:spLocks noGrp="1"/>
          </p:cNvSpPr>
          <p:nvPr>
            <p:ph type="subTitle" idx="1"/>
          </p:nvPr>
        </p:nvSpPr>
        <p:spPr>
          <a:xfrm flipH="1">
            <a:off x="1139835" y="1828721"/>
            <a:ext cx="3389329" cy="4091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pPr>
            <a:r>
              <a:rPr lang="en-US" dirty="0"/>
              <a:t>660 South Main Street, Trinity Hall 203 (second floor)</a:t>
            </a:r>
            <a:endParaRPr dirty="0"/>
          </a:p>
        </p:txBody>
      </p:sp>
      <p:sp>
        <p:nvSpPr>
          <p:cNvPr id="171" name="Google Shape;171;p29"/>
          <p:cNvSpPr/>
          <p:nvPr/>
        </p:nvSpPr>
        <p:spPr>
          <a:xfrm>
            <a:off x="0" y="1883526"/>
            <a:ext cx="362100" cy="1979352"/>
          </a:xfrm>
          <a:prstGeom prst="rect">
            <a:avLst/>
          </a:prstGeom>
          <a:solidFill>
            <a:schemeClr val="accent3">
              <a:alpha val="584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3341;p59"/>
          <p:cNvSpPr/>
          <p:nvPr/>
        </p:nvSpPr>
        <p:spPr>
          <a:xfrm rot="7982930">
            <a:off x="7566482" y="4340369"/>
            <a:ext cx="696895" cy="664873"/>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accent3"/>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65;p38"/>
          <p:cNvSpPr/>
          <p:nvPr/>
        </p:nvSpPr>
        <p:spPr>
          <a:xfrm>
            <a:off x="643799" y="2367498"/>
            <a:ext cx="459000" cy="459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8;p29"/>
          <p:cNvSpPr txBox="1">
            <a:spLocks/>
          </p:cNvSpPr>
          <p:nvPr/>
        </p:nvSpPr>
        <p:spPr>
          <a:xfrm flipH="1">
            <a:off x="1139835" y="2956090"/>
            <a:ext cx="3389329" cy="4091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9pPr>
          </a:lstStyle>
          <a:p>
            <a:pPr marL="0" indent="0" algn="l">
              <a:buSzPts val="1100"/>
            </a:pPr>
            <a:r>
              <a:rPr lang="en-US" dirty="0"/>
              <a:t>(315) 781-3825</a:t>
            </a:r>
          </a:p>
        </p:txBody>
      </p:sp>
      <p:sp>
        <p:nvSpPr>
          <p:cNvPr id="17" name="Google Shape;265;p38"/>
          <p:cNvSpPr/>
          <p:nvPr/>
        </p:nvSpPr>
        <p:spPr>
          <a:xfrm>
            <a:off x="641083" y="2931182"/>
            <a:ext cx="459000" cy="459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265;p38"/>
          <p:cNvSpPr/>
          <p:nvPr/>
        </p:nvSpPr>
        <p:spPr>
          <a:xfrm>
            <a:off x="643437" y="3494866"/>
            <a:ext cx="459000" cy="459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68;p29"/>
          <p:cNvSpPr txBox="1">
            <a:spLocks/>
          </p:cNvSpPr>
          <p:nvPr/>
        </p:nvSpPr>
        <p:spPr>
          <a:xfrm flipH="1">
            <a:off x="1139835" y="2392406"/>
            <a:ext cx="3389329" cy="40918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9pPr>
          </a:lstStyle>
          <a:p>
            <a:pPr marL="0" indent="0" algn="l">
              <a:buSzPts val="1100"/>
            </a:pPr>
            <a:r>
              <a:rPr lang="en-US" dirty="0">
                <a:hlinkClick r:id="rId4"/>
              </a:rPr>
              <a:t>serve@hws.edu</a:t>
            </a:r>
            <a:endParaRPr lang="en-US" dirty="0"/>
          </a:p>
        </p:txBody>
      </p:sp>
      <p:sp>
        <p:nvSpPr>
          <p:cNvPr id="20" name="Google Shape;168;p29"/>
          <p:cNvSpPr txBox="1">
            <a:spLocks/>
          </p:cNvSpPr>
          <p:nvPr/>
        </p:nvSpPr>
        <p:spPr>
          <a:xfrm flipH="1">
            <a:off x="1139834" y="3519774"/>
            <a:ext cx="3389329" cy="4091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9pPr>
          </a:lstStyle>
          <a:p>
            <a:pPr marL="0" indent="0" algn="l">
              <a:buSzPts val="1100"/>
            </a:pPr>
            <a:r>
              <a:rPr lang="en-US" dirty="0">
                <a:hlinkClick r:id="rId5"/>
              </a:rPr>
              <a:t>www.hws.edu/centers/service/</a:t>
            </a:r>
            <a:r>
              <a:rPr lang="en-US" dirty="0"/>
              <a:t> </a:t>
            </a:r>
          </a:p>
        </p:txBody>
      </p:sp>
      <p:grpSp>
        <p:nvGrpSpPr>
          <p:cNvPr id="21" name="Google Shape;5284;p62"/>
          <p:cNvGrpSpPr/>
          <p:nvPr/>
        </p:nvGrpSpPr>
        <p:grpSpPr>
          <a:xfrm>
            <a:off x="691505" y="1855868"/>
            <a:ext cx="358155" cy="358123"/>
            <a:chOff x="4896099" y="1970920"/>
            <a:chExt cx="358155" cy="358123"/>
          </a:xfrm>
          <a:solidFill>
            <a:schemeClr val="tx2"/>
          </a:solidFill>
        </p:grpSpPr>
        <p:sp>
          <p:nvSpPr>
            <p:cNvPr id="22" name="Google Shape;5285;p62"/>
            <p:cNvSpPr/>
            <p:nvPr/>
          </p:nvSpPr>
          <p:spPr>
            <a:xfrm>
              <a:off x="4896099" y="1970920"/>
              <a:ext cx="358155" cy="358123"/>
            </a:xfrm>
            <a:custGeom>
              <a:avLst/>
              <a:gdLst/>
              <a:ahLst/>
              <a:cxnLst/>
              <a:rect l="l" t="t" r="r" b="b"/>
              <a:pathLst>
                <a:path w="11253" h="11252" extrusionOk="0">
                  <a:moveTo>
                    <a:pt x="5621" y="0"/>
                  </a:moveTo>
                  <a:cubicBezTo>
                    <a:pt x="4109" y="0"/>
                    <a:pt x="2704" y="595"/>
                    <a:pt x="1644" y="1643"/>
                  </a:cubicBezTo>
                  <a:cubicBezTo>
                    <a:pt x="584" y="2715"/>
                    <a:pt x="1" y="4132"/>
                    <a:pt x="1" y="5632"/>
                  </a:cubicBezTo>
                  <a:cubicBezTo>
                    <a:pt x="1" y="6930"/>
                    <a:pt x="465" y="8192"/>
                    <a:pt x="1263" y="9192"/>
                  </a:cubicBezTo>
                  <a:cubicBezTo>
                    <a:pt x="1300" y="9235"/>
                    <a:pt x="1343" y="9252"/>
                    <a:pt x="1386" y="9252"/>
                  </a:cubicBezTo>
                  <a:cubicBezTo>
                    <a:pt x="1509" y="9252"/>
                    <a:pt x="1622" y="9104"/>
                    <a:pt x="1525" y="8989"/>
                  </a:cubicBezTo>
                  <a:cubicBezTo>
                    <a:pt x="751" y="8049"/>
                    <a:pt x="334" y="6858"/>
                    <a:pt x="334" y="5632"/>
                  </a:cubicBezTo>
                  <a:cubicBezTo>
                    <a:pt x="334" y="4227"/>
                    <a:pt x="882" y="2881"/>
                    <a:pt x="1882" y="1881"/>
                  </a:cubicBezTo>
                  <a:cubicBezTo>
                    <a:pt x="2882" y="893"/>
                    <a:pt x="4204" y="322"/>
                    <a:pt x="5621" y="322"/>
                  </a:cubicBezTo>
                  <a:cubicBezTo>
                    <a:pt x="7026" y="322"/>
                    <a:pt x="8371" y="869"/>
                    <a:pt x="9371" y="1869"/>
                  </a:cubicBezTo>
                  <a:cubicBezTo>
                    <a:pt x="10359" y="2870"/>
                    <a:pt x="10931" y="4191"/>
                    <a:pt x="10931" y="5608"/>
                  </a:cubicBezTo>
                  <a:cubicBezTo>
                    <a:pt x="10931" y="7025"/>
                    <a:pt x="10383" y="8358"/>
                    <a:pt x="9383" y="9358"/>
                  </a:cubicBezTo>
                  <a:cubicBezTo>
                    <a:pt x="8383" y="10359"/>
                    <a:pt x="7061" y="10918"/>
                    <a:pt x="5644" y="10918"/>
                  </a:cubicBezTo>
                  <a:cubicBezTo>
                    <a:pt x="4323" y="10918"/>
                    <a:pt x="3037" y="10430"/>
                    <a:pt x="2061" y="9537"/>
                  </a:cubicBezTo>
                  <a:cubicBezTo>
                    <a:pt x="2025" y="9504"/>
                    <a:pt x="1987" y="9490"/>
                    <a:pt x="1951" y="9490"/>
                  </a:cubicBezTo>
                  <a:cubicBezTo>
                    <a:pt x="1823" y="9490"/>
                    <a:pt x="1723" y="9673"/>
                    <a:pt x="1834" y="9775"/>
                  </a:cubicBezTo>
                  <a:cubicBezTo>
                    <a:pt x="2882" y="10728"/>
                    <a:pt x="4228" y="11252"/>
                    <a:pt x="5644" y="11252"/>
                  </a:cubicBezTo>
                  <a:cubicBezTo>
                    <a:pt x="7145" y="11252"/>
                    <a:pt x="8562" y="10656"/>
                    <a:pt x="9621" y="9597"/>
                  </a:cubicBezTo>
                  <a:cubicBezTo>
                    <a:pt x="10681" y="8525"/>
                    <a:pt x="11252" y="7108"/>
                    <a:pt x="11252" y="5608"/>
                  </a:cubicBezTo>
                  <a:cubicBezTo>
                    <a:pt x="11252" y="4120"/>
                    <a:pt x="10657" y="2703"/>
                    <a:pt x="9597" y="1631"/>
                  </a:cubicBezTo>
                  <a:cubicBezTo>
                    <a:pt x="8526" y="572"/>
                    <a:pt x="7121" y="0"/>
                    <a:pt x="5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286;p62"/>
            <p:cNvSpPr/>
            <p:nvPr/>
          </p:nvSpPr>
          <p:spPr>
            <a:xfrm>
              <a:off x="4991454" y="2067835"/>
              <a:ext cx="166999" cy="164325"/>
            </a:xfrm>
            <a:custGeom>
              <a:avLst/>
              <a:gdLst/>
              <a:ahLst/>
              <a:cxnLst/>
              <a:rect l="l" t="t" r="r" b="b"/>
              <a:pathLst>
                <a:path w="5247" h="5163" extrusionOk="0">
                  <a:moveTo>
                    <a:pt x="4506" y="706"/>
                  </a:moveTo>
                  <a:lnTo>
                    <a:pt x="3160" y="2861"/>
                  </a:lnTo>
                  <a:lnTo>
                    <a:pt x="2351" y="2075"/>
                  </a:lnTo>
                  <a:lnTo>
                    <a:pt x="4506" y="706"/>
                  </a:lnTo>
                  <a:close/>
                  <a:moveTo>
                    <a:pt x="2113" y="2289"/>
                  </a:moveTo>
                  <a:lnTo>
                    <a:pt x="2922" y="3099"/>
                  </a:lnTo>
                  <a:lnTo>
                    <a:pt x="755" y="4468"/>
                  </a:lnTo>
                  <a:lnTo>
                    <a:pt x="755" y="4468"/>
                  </a:lnTo>
                  <a:lnTo>
                    <a:pt x="2113" y="2289"/>
                  </a:lnTo>
                  <a:close/>
                  <a:moveTo>
                    <a:pt x="5032" y="0"/>
                  </a:moveTo>
                  <a:cubicBezTo>
                    <a:pt x="5004" y="0"/>
                    <a:pt x="4974" y="8"/>
                    <a:pt x="4946" y="27"/>
                  </a:cubicBezTo>
                  <a:lnTo>
                    <a:pt x="2006" y="1896"/>
                  </a:lnTo>
                  <a:cubicBezTo>
                    <a:pt x="1970" y="1908"/>
                    <a:pt x="1934" y="1932"/>
                    <a:pt x="1922" y="1980"/>
                  </a:cubicBezTo>
                  <a:lnTo>
                    <a:pt x="77" y="4909"/>
                  </a:lnTo>
                  <a:cubicBezTo>
                    <a:pt x="1" y="5032"/>
                    <a:pt x="99" y="5163"/>
                    <a:pt x="214" y="5163"/>
                  </a:cubicBezTo>
                  <a:cubicBezTo>
                    <a:pt x="243" y="5163"/>
                    <a:pt x="274" y="5154"/>
                    <a:pt x="303" y="5135"/>
                  </a:cubicBezTo>
                  <a:lnTo>
                    <a:pt x="3232" y="3277"/>
                  </a:lnTo>
                  <a:cubicBezTo>
                    <a:pt x="3280" y="3265"/>
                    <a:pt x="3303" y="3230"/>
                    <a:pt x="3315" y="3182"/>
                  </a:cubicBezTo>
                  <a:lnTo>
                    <a:pt x="5161" y="253"/>
                  </a:lnTo>
                  <a:cubicBezTo>
                    <a:pt x="5247" y="138"/>
                    <a:pt x="5148" y="0"/>
                    <a:pt x="50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287;p62"/>
            <p:cNvSpPr/>
            <p:nvPr/>
          </p:nvSpPr>
          <p:spPr>
            <a:xfrm>
              <a:off x="4923789" y="1998578"/>
              <a:ext cx="302043" cy="302425"/>
            </a:xfrm>
            <a:custGeom>
              <a:avLst/>
              <a:gdLst/>
              <a:ahLst/>
              <a:cxnLst/>
              <a:rect l="l" t="t" r="r" b="b"/>
              <a:pathLst>
                <a:path w="9490" h="9502" extrusionOk="0">
                  <a:moveTo>
                    <a:pt x="4727" y="0"/>
                  </a:moveTo>
                  <a:cubicBezTo>
                    <a:pt x="3465" y="0"/>
                    <a:pt x="2274" y="500"/>
                    <a:pt x="1381" y="1405"/>
                  </a:cubicBezTo>
                  <a:cubicBezTo>
                    <a:pt x="488" y="2298"/>
                    <a:pt x="0" y="3489"/>
                    <a:pt x="0" y="4763"/>
                  </a:cubicBezTo>
                  <a:cubicBezTo>
                    <a:pt x="0" y="6049"/>
                    <a:pt x="488" y="7227"/>
                    <a:pt x="1393" y="8120"/>
                  </a:cubicBezTo>
                  <a:cubicBezTo>
                    <a:pt x="2286" y="9013"/>
                    <a:pt x="3477" y="9501"/>
                    <a:pt x="4763" y="9501"/>
                  </a:cubicBezTo>
                  <a:cubicBezTo>
                    <a:pt x="6025" y="9501"/>
                    <a:pt x="7215" y="9013"/>
                    <a:pt x="8108" y="8097"/>
                  </a:cubicBezTo>
                  <a:cubicBezTo>
                    <a:pt x="9001" y="7204"/>
                    <a:pt x="9489" y="6013"/>
                    <a:pt x="9489" y="4739"/>
                  </a:cubicBezTo>
                  <a:cubicBezTo>
                    <a:pt x="9489" y="3620"/>
                    <a:pt x="9096" y="2524"/>
                    <a:pt x="8358" y="1667"/>
                  </a:cubicBezTo>
                  <a:cubicBezTo>
                    <a:pt x="8325" y="1625"/>
                    <a:pt x="8284" y="1607"/>
                    <a:pt x="8243" y="1607"/>
                  </a:cubicBezTo>
                  <a:cubicBezTo>
                    <a:pt x="8124" y="1607"/>
                    <a:pt x="8011" y="1757"/>
                    <a:pt x="8108" y="1881"/>
                  </a:cubicBezTo>
                  <a:cubicBezTo>
                    <a:pt x="8751" y="2620"/>
                    <a:pt x="9108" y="3560"/>
                    <a:pt x="9156" y="4537"/>
                  </a:cubicBezTo>
                  <a:lnTo>
                    <a:pt x="8477" y="4537"/>
                  </a:lnTo>
                  <a:cubicBezTo>
                    <a:pt x="8275" y="4537"/>
                    <a:pt x="8275" y="4870"/>
                    <a:pt x="8477" y="4870"/>
                  </a:cubicBezTo>
                  <a:lnTo>
                    <a:pt x="9156" y="4870"/>
                  </a:lnTo>
                  <a:cubicBezTo>
                    <a:pt x="9120" y="6001"/>
                    <a:pt x="8656" y="7037"/>
                    <a:pt x="7870" y="7847"/>
                  </a:cubicBezTo>
                  <a:cubicBezTo>
                    <a:pt x="7084" y="8632"/>
                    <a:pt x="6037" y="9097"/>
                    <a:pt x="4929" y="9144"/>
                  </a:cubicBezTo>
                  <a:lnTo>
                    <a:pt x="4929" y="8466"/>
                  </a:lnTo>
                  <a:cubicBezTo>
                    <a:pt x="4929" y="8364"/>
                    <a:pt x="4846" y="8314"/>
                    <a:pt x="4763" y="8314"/>
                  </a:cubicBezTo>
                  <a:cubicBezTo>
                    <a:pt x="4679" y="8314"/>
                    <a:pt x="4596" y="8364"/>
                    <a:pt x="4596" y="8466"/>
                  </a:cubicBezTo>
                  <a:lnTo>
                    <a:pt x="4596" y="9144"/>
                  </a:lnTo>
                  <a:cubicBezTo>
                    <a:pt x="3477" y="9097"/>
                    <a:pt x="2441" y="8644"/>
                    <a:pt x="1631" y="7858"/>
                  </a:cubicBezTo>
                  <a:cubicBezTo>
                    <a:pt x="834" y="7061"/>
                    <a:pt x="369" y="6013"/>
                    <a:pt x="345" y="4882"/>
                  </a:cubicBezTo>
                  <a:lnTo>
                    <a:pt x="1012" y="4882"/>
                  </a:lnTo>
                  <a:cubicBezTo>
                    <a:pt x="1215" y="4882"/>
                    <a:pt x="1215" y="4560"/>
                    <a:pt x="1012" y="4560"/>
                  </a:cubicBezTo>
                  <a:lnTo>
                    <a:pt x="345" y="4560"/>
                  </a:lnTo>
                  <a:cubicBezTo>
                    <a:pt x="381" y="3441"/>
                    <a:pt x="834" y="2417"/>
                    <a:pt x="1619" y="1620"/>
                  </a:cubicBezTo>
                  <a:cubicBezTo>
                    <a:pt x="2405" y="834"/>
                    <a:pt x="3453" y="369"/>
                    <a:pt x="4560" y="334"/>
                  </a:cubicBezTo>
                  <a:lnTo>
                    <a:pt x="4560" y="1000"/>
                  </a:lnTo>
                  <a:cubicBezTo>
                    <a:pt x="4560" y="1102"/>
                    <a:pt x="4644" y="1152"/>
                    <a:pt x="4727" y="1152"/>
                  </a:cubicBezTo>
                  <a:cubicBezTo>
                    <a:pt x="4810" y="1152"/>
                    <a:pt x="4894" y="1102"/>
                    <a:pt x="4894" y="1000"/>
                  </a:cubicBezTo>
                  <a:lnTo>
                    <a:pt x="4894" y="334"/>
                  </a:lnTo>
                  <a:cubicBezTo>
                    <a:pt x="5834" y="357"/>
                    <a:pt x="6727" y="691"/>
                    <a:pt x="7465" y="1262"/>
                  </a:cubicBezTo>
                  <a:cubicBezTo>
                    <a:pt x="7510" y="1301"/>
                    <a:pt x="7556" y="1319"/>
                    <a:pt x="7597" y="1319"/>
                  </a:cubicBezTo>
                  <a:cubicBezTo>
                    <a:pt x="7645" y="1319"/>
                    <a:pt x="7684" y="1295"/>
                    <a:pt x="7703" y="1250"/>
                  </a:cubicBezTo>
                  <a:cubicBezTo>
                    <a:pt x="7763" y="1179"/>
                    <a:pt x="7751" y="1072"/>
                    <a:pt x="7680" y="1012"/>
                  </a:cubicBezTo>
                  <a:cubicBezTo>
                    <a:pt x="6834" y="346"/>
                    <a:pt x="5822" y="0"/>
                    <a:pt x="4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5" name="Google Shape;5268;p62"/>
          <p:cNvGrpSpPr/>
          <p:nvPr/>
        </p:nvGrpSpPr>
        <p:grpSpPr>
          <a:xfrm>
            <a:off x="686220" y="3549091"/>
            <a:ext cx="367608" cy="350548"/>
            <a:chOff x="6659725" y="3808035"/>
            <a:chExt cx="367608" cy="350548"/>
          </a:xfrm>
          <a:solidFill>
            <a:schemeClr val="tx2"/>
          </a:solidFill>
        </p:grpSpPr>
        <p:sp>
          <p:nvSpPr>
            <p:cNvPr id="26" name="Google Shape;5269;p62"/>
            <p:cNvSpPr/>
            <p:nvPr/>
          </p:nvSpPr>
          <p:spPr>
            <a:xfrm>
              <a:off x="6659725" y="3845942"/>
              <a:ext cx="321394" cy="312642"/>
            </a:xfrm>
            <a:custGeom>
              <a:avLst/>
              <a:gdLst/>
              <a:ahLst/>
              <a:cxnLst/>
              <a:rect l="l" t="t" r="r" b="b"/>
              <a:pathLst>
                <a:path w="10098" h="9823" extrusionOk="0">
                  <a:moveTo>
                    <a:pt x="8740" y="0"/>
                  </a:moveTo>
                  <a:cubicBezTo>
                    <a:pt x="8383" y="0"/>
                    <a:pt x="8037" y="131"/>
                    <a:pt x="7787" y="405"/>
                  </a:cubicBezTo>
                  <a:lnTo>
                    <a:pt x="6847" y="1346"/>
                  </a:lnTo>
                  <a:cubicBezTo>
                    <a:pt x="6775" y="1417"/>
                    <a:pt x="6775" y="1524"/>
                    <a:pt x="6847" y="1596"/>
                  </a:cubicBezTo>
                  <a:cubicBezTo>
                    <a:pt x="6882" y="1631"/>
                    <a:pt x="6927" y="1649"/>
                    <a:pt x="6972" y="1649"/>
                  </a:cubicBezTo>
                  <a:cubicBezTo>
                    <a:pt x="7016" y="1649"/>
                    <a:pt x="7061" y="1631"/>
                    <a:pt x="7097" y="1596"/>
                  </a:cubicBezTo>
                  <a:lnTo>
                    <a:pt x="8037" y="655"/>
                  </a:lnTo>
                  <a:cubicBezTo>
                    <a:pt x="8228" y="464"/>
                    <a:pt x="8466" y="357"/>
                    <a:pt x="8740" y="357"/>
                  </a:cubicBezTo>
                  <a:cubicBezTo>
                    <a:pt x="9002" y="357"/>
                    <a:pt x="9264" y="464"/>
                    <a:pt x="9442" y="655"/>
                  </a:cubicBezTo>
                  <a:cubicBezTo>
                    <a:pt x="9633" y="857"/>
                    <a:pt x="9740" y="1096"/>
                    <a:pt x="9740" y="1357"/>
                  </a:cubicBezTo>
                  <a:cubicBezTo>
                    <a:pt x="9740" y="1631"/>
                    <a:pt x="9633" y="1881"/>
                    <a:pt x="9442" y="2060"/>
                  </a:cubicBezTo>
                  <a:lnTo>
                    <a:pt x="8156" y="3334"/>
                  </a:lnTo>
                  <a:cubicBezTo>
                    <a:pt x="8025" y="3024"/>
                    <a:pt x="7847" y="2739"/>
                    <a:pt x="7597" y="2489"/>
                  </a:cubicBezTo>
                  <a:cubicBezTo>
                    <a:pt x="7097" y="1988"/>
                    <a:pt x="6436" y="1738"/>
                    <a:pt x="5777" y="1738"/>
                  </a:cubicBezTo>
                  <a:cubicBezTo>
                    <a:pt x="5117" y="1738"/>
                    <a:pt x="4459" y="1988"/>
                    <a:pt x="3965" y="2489"/>
                  </a:cubicBezTo>
                  <a:lnTo>
                    <a:pt x="1001" y="5453"/>
                  </a:lnTo>
                  <a:cubicBezTo>
                    <a:pt x="1" y="6453"/>
                    <a:pt x="1" y="8084"/>
                    <a:pt x="1001" y="9085"/>
                  </a:cubicBezTo>
                  <a:cubicBezTo>
                    <a:pt x="1501" y="9585"/>
                    <a:pt x="2156" y="9823"/>
                    <a:pt x="2810" y="9823"/>
                  </a:cubicBezTo>
                  <a:cubicBezTo>
                    <a:pt x="3465" y="9823"/>
                    <a:pt x="4120" y="9573"/>
                    <a:pt x="4632" y="9085"/>
                  </a:cubicBezTo>
                  <a:lnTo>
                    <a:pt x="6204" y="7501"/>
                  </a:lnTo>
                  <a:cubicBezTo>
                    <a:pt x="6287" y="7430"/>
                    <a:pt x="6287" y="7322"/>
                    <a:pt x="6204" y="7251"/>
                  </a:cubicBezTo>
                  <a:cubicBezTo>
                    <a:pt x="6176" y="7242"/>
                    <a:pt x="6143" y="7236"/>
                    <a:pt x="6109" y="7236"/>
                  </a:cubicBezTo>
                  <a:cubicBezTo>
                    <a:pt x="6055" y="7236"/>
                    <a:pt x="5997" y="7250"/>
                    <a:pt x="5954" y="7287"/>
                  </a:cubicBezTo>
                  <a:lnTo>
                    <a:pt x="4382" y="8858"/>
                  </a:lnTo>
                  <a:cubicBezTo>
                    <a:pt x="3965" y="9275"/>
                    <a:pt x="3406" y="9513"/>
                    <a:pt x="2810" y="9513"/>
                  </a:cubicBezTo>
                  <a:cubicBezTo>
                    <a:pt x="2215" y="9513"/>
                    <a:pt x="1667" y="9287"/>
                    <a:pt x="1251" y="8858"/>
                  </a:cubicBezTo>
                  <a:cubicBezTo>
                    <a:pt x="394" y="8001"/>
                    <a:pt x="394" y="6596"/>
                    <a:pt x="1251" y="5739"/>
                  </a:cubicBezTo>
                  <a:lnTo>
                    <a:pt x="4215" y="2774"/>
                  </a:lnTo>
                  <a:cubicBezTo>
                    <a:pt x="4632" y="2358"/>
                    <a:pt x="5180" y="2119"/>
                    <a:pt x="5775" y="2119"/>
                  </a:cubicBezTo>
                  <a:cubicBezTo>
                    <a:pt x="6370" y="2119"/>
                    <a:pt x="6918" y="2346"/>
                    <a:pt x="7335" y="2774"/>
                  </a:cubicBezTo>
                  <a:cubicBezTo>
                    <a:pt x="7573" y="3012"/>
                    <a:pt x="7775" y="3310"/>
                    <a:pt x="7871" y="3632"/>
                  </a:cubicBezTo>
                  <a:lnTo>
                    <a:pt x="6478" y="5036"/>
                  </a:lnTo>
                  <a:cubicBezTo>
                    <a:pt x="6287" y="5227"/>
                    <a:pt x="6049" y="5334"/>
                    <a:pt x="5775" y="5334"/>
                  </a:cubicBezTo>
                  <a:cubicBezTo>
                    <a:pt x="5513" y="5334"/>
                    <a:pt x="5251" y="5227"/>
                    <a:pt x="5073" y="5036"/>
                  </a:cubicBezTo>
                  <a:cubicBezTo>
                    <a:pt x="4989" y="4941"/>
                    <a:pt x="4918" y="4822"/>
                    <a:pt x="4858" y="4703"/>
                  </a:cubicBezTo>
                  <a:cubicBezTo>
                    <a:pt x="4829" y="4634"/>
                    <a:pt x="4751" y="4590"/>
                    <a:pt x="4677" y="4590"/>
                  </a:cubicBezTo>
                  <a:cubicBezTo>
                    <a:pt x="4662" y="4590"/>
                    <a:pt x="4647" y="4592"/>
                    <a:pt x="4632" y="4596"/>
                  </a:cubicBezTo>
                  <a:cubicBezTo>
                    <a:pt x="4537" y="4632"/>
                    <a:pt x="4501" y="4739"/>
                    <a:pt x="4525" y="4822"/>
                  </a:cubicBezTo>
                  <a:cubicBezTo>
                    <a:pt x="4596" y="4989"/>
                    <a:pt x="4692" y="5132"/>
                    <a:pt x="4823" y="5275"/>
                  </a:cubicBezTo>
                  <a:cubicBezTo>
                    <a:pt x="5073" y="5525"/>
                    <a:pt x="5418" y="5679"/>
                    <a:pt x="5775" y="5679"/>
                  </a:cubicBezTo>
                  <a:cubicBezTo>
                    <a:pt x="6132" y="5679"/>
                    <a:pt x="6478" y="5537"/>
                    <a:pt x="6728" y="5275"/>
                  </a:cubicBezTo>
                  <a:lnTo>
                    <a:pt x="9692" y="2310"/>
                  </a:lnTo>
                  <a:cubicBezTo>
                    <a:pt x="9942" y="2060"/>
                    <a:pt x="10097" y="1715"/>
                    <a:pt x="10097" y="1357"/>
                  </a:cubicBezTo>
                  <a:cubicBezTo>
                    <a:pt x="10097" y="1000"/>
                    <a:pt x="9954" y="655"/>
                    <a:pt x="9692" y="405"/>
                  </a:cubicBezTo>
                  <a:cubicBezTo>
                    <a:pt x="9442" y="155"/>
                    <a:pt x="9097" y="0"/>
                    <a:pt x="87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5270;p62"/>
            <p:cNvSpPr/>
            <p:nvPr/>
          </p:nvSpPr>
          <p:spPr>
            <a:xfrm>
              <a:off x="6705588" y="3808035"/>
              <a:ext cx="321744" cy="313787"/>
            </a:xfrm>
            <a:custGeom>
              <a:avLst/>
              <a:gdLst/>
              <a:ahLst/>
              <a:cxnLst/>
              <a:rect l="l" t="t" r="r" b="b"/>
              <a:pathLst>
                <a:path w="10109" h="9859" extrusionOk="0">
                  <a:moveTo>
                    <a:pt x="7281" y="1"/>
                  </a:moveTo>
                  <a:cubicBezTo>
                    <a:pt x="6623" y="1"/>
                    <a:pt x="5965" y="251"/>
                    <a:pt x="5465" y="751"/>
                  </a:cubicBezTo>
                  <a:lnTo>
                    <a:pt x="3894" y="2322"/>
                  </a:lnTo>
                  <a:cubicBezTo>
                    <a:pt x="3810" y="2406"/>
                    <a:pt x="3810" y="2501"/>
                    <a:pt x="3894" y="2584"/>
                  </a:cubicBezTo>
                  <a:cubicBezTo>
                    <a:pt x="3929" y="2620"/>
                    <a:pt x="3974" y="2638"/>
                    <a:pt x="4019" y="2638"/>
                  </a:cubicBezTo>
                  <a:cubicBezTo>
                    <a:pt x="4063" y="2638"/>
                    <a:pt x="4108" y="2620"/>
                    <a:pt x="4144" y="2584"/>
                  </a:cubicBezTo>
                  <a:lnTo>
                    <a:pt x="5715" y="1001"/>
                  </a:lnTo>
                  <a:cubicBezTo>
                    <a:pt x="6150" y="572"/>
                    <a:pt x="6715" y="358"/>
                    <a:pt x="7281" y="358"/>
                  </a:cubicBezTo>
                  <a:cubicBezTo>
                    <a:pt x="7846" y="358"/>
                    <a:pt x="8412" y="572"/>
                    <a:pt x="8847" y="1001"/>
                  </a:cubicBezTo>
                  <a:cubicBezTo>
                    <a:pt x="9704" y="1870"/>
                    <a:pt x="9704" y="3263"/>
                    <a:pt x="8847" y="4132"/>
                  </a:cubicBezTo>
                  <a:lnTo>
                    <a:pt x="5882" y="7085"/>
                  </a:lnTo>
                  <a:cubicBezTo>
                    <a:pt x="5465" y="7501"/>
                    <a:pt x="4918" y="7740"/>
                    <a:pt x="4322" y="7740"/>
                  </a:cubicBezTo>
                  <a:cubicBezTo>
                    <a:pt x="3727" y="7740"/>
                    <a:pt x="3179" y="7525"/>
                    <a:pt x="2763" y="7085"/>
                  </a:cubicBezTo>
                  <a:cubicBezTo>
                    <a:pt x="2524" y="6847"/>
                    <a:pt x="2322" y="6549"/>
                    <a:pt x="2227" y="6227"/>
                  </a:cubicBezTo>
                  <a:lnTo>
                    <a:pt x="3620" y="4823"/>
                  </a:lnTo>
                  <a:cubicBezTo>
                    <a:pt x="3810" y="4632"/>
                    <a:pt x="4048" y="4525"/>
                    <a:pt x="4322" y="4525"/>
                  </a:cubicBezTo>
                  <a:cubicBezTo>
                    <a:pt x="4584" y="4525"/>
                    <a:pt x="4846" y="4632"/>
                    <a:pt x="5025" y="4823"/>
                  </a:cubicBezTo>
                  <a:cubicBezTo>
                    <a:pt x="5108" y="4918"/>
                    <a:pt x="5179" y="5037"/>
                    <a:pt x="5239" y="5156"/>
                  </a:cubicBezTo>
                  <a:cubicBezTo>
                    <a:pt x="5269" y="5225"/>
                    <a:pt x="5347" y="5269"/>
                    <a:pt x="5420" y="5269"/>
                  </a:cubicBezTo>
                  <a:cubicBezTo>
                    <a:pt x="5435" y="5269"/>
                    <a:pt x="5451" y="5267"/>
                    <a:pt x="5465" y="5263"/>
                  </a:cubicBezTo>
                  <a:cubicBezTo>
                    <a:pt x="5560" y="5227"/>
                    <a:pt x="5596" y="5120"/>
                    <a:pt x="5572" y="5037"/>
                  </a:cubicBezTo>
                  <a:cubicBezTo>
                    <a:pt x="5501" y="4870"/>
                    <a:pt x="5406" y="4727"/>
                    <a:pt x="5275" y="4584"/>
                  </a:cubicBezTo>
                  <a:cubicBezTo>
                    <a:pt x="5025" y="4334"/>
                    <a:pt x="4679" y="4192"/>
                    <a:pt x="4322" y="4192"/>
                  </a:cubicBezTo>
                  <a:cubicBezTo>
                    <a:pt x="3965" y="4192"/>
                    <a:pt x="3620" y="4322"/>
                    <a:pt x="3370" y="4584"/>
                  </a:cubicBezTo>
                  <a:lnTo>
                    <a:pt x="1929" y="6037"/>
                  </a:lnTo>
                  <a:cubicBezTo>
                    <a:pt x="1893" y="6049"/>
                    <a:pt x="1881" y="6061"/>
                    <a:pt x="1870" y="6097"/>
                  </a:cubicBezTo>
                  <a:lnTo>
                    <a:pt x="405" y="7549"/>
                  </a:lnTo>
                  <a:cubicBezTo>
                    <a:pt x="155" y="7799"/>
                    <a:pt x="0" y="8144"/>
                    <a:pt x="0" y="8502"/>
                  </a:cubicBezTo>
                  <a:cubicBezTo>
                    <a:pt x="0" y="8859"/>
                    <a:pt x="143" y="9204"/>
                    <a:pt x="405" y="9454"/>
                  </a:cubicBezTo>
                  <a:cubicBezTo>
                    <a:pt x="655" y="9704"/>
                    <a:pt x="1000" y="9859"/>
                    <a:pt x="1358" y="9859"/>
                  </a:cubicBezTo>
                  <a:cubicBezTo>
                    <a:pt x="1715" y="9859"/>
                    <a:pt x="2060" y="9728"/>
                    <a:pt x="2310" y="9454"/>
                  </a:cubicBezTo>
                  <a:lnTo>
                    <a:pt x="3251" y="8513"/>
                  </a:lnTo>
                  <a:cubicBezTo>
                    <a:pt x="3322" y="8442"/>
                    <a:pt x="3322" y="8335"/>
                    <a:pt x="3251" y="8263"/>
                  </a:cubicBezTo>
                  <a:cubicBezTo>
                    <a:pt x="3215" y="8228"/>
                    <a:pt x="3170" y="8210"/>
                    <a:pt x="3126" y="8210"/>
                  </a:cubicBezTo>
                  <a:cubicBezTo>
                    <a:pt x="3081" y="8210"/>
                    <a:pt x="3036" y="8228"/>
                    <a:pt x="3001" y="8263"/>
                  </a:cubicBezTo>
                  <a:lnTo>
                    <a:pt x="2060" y="9204"/>
                  </a:lnTo>
                  <a:cubicBezTo>
                    <a:pt x="1870" y="9395"/>
                    <a:pt x="1631" y="9502"/>
                    <a:pt x="1358" y="9502"/>
                  </a:cubicBezTo>
                  <a:cubicBezTo>
                    <a:pt x="1096" y="9502"/>
                    <a:pt x="834" y="9395"/>
                    <a:pt x="655" y="9204"/>
                  </a:cubicBezTo>
                  <a:cubicBezTo>
                    <a:pt x="465" y="9014"/>
                    <a:pt x="357" y="8775"/>
                    <a:pt x="357" y="8502"/>
                  </a:cubicBezTo>
                  <a:cubicBezTo>
                    <a:pt x="357" y="8240"/>
                    <a:pt x="465" y="7978"/>
                    <a:pt x="655" y="7799"/>
                  </a:cubicBezTo>
                  <a:lnTo>
                    <a:pt x="1941" y="6525"/>
                  </a:lnTo>
                  <a:cubicBezTo>
                    <a:pt x="2072" y="6835"/>
                    <a:pt x="2251" y="7120"/>
                    <a:pt x="2501" y="7370"/>
                  </a:cubicBezTo>
                  <a:cubicBezTo>
                    <a:pt x="2989" y="7859"/>
                    <a:pt x="3632" y="8132"/>
                    <a:pt x="4322" y="8132"/>
                  </a:cubicBezTo>
                  <a:cubicBezTo>
                    <a:pt x="5001" y="8132"/>
                    <a:pt x="5644" y="7859"/>
                    <a:pt x="6132" y="7370"/>
                  </a:cubicBezTo>
                  <a:lnTo>
                    <a:pt x="9097" y="4406"/>
                  </a:lnTo>
                  <a:cubicBezTo>
                    <a:pt x="10109" y="3382"/>
                    <a:pt x="10109" y="1751"/>
                    <a:pt x="9097" y="751"/>
                  </a:cubicBezTo>
                  <a:cubicBezTo>
                    <a:pt x="8597" y="251"/>
                    <a:pt x="7939" y="1"/>
                    <a:pt x="72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 name="Google Shape;3763;p60"/>
          <p:cNvGrpSpPr/>
          <p:nvPr/>
        </p:nvGrpSpPr>
        <p:grpSpPr>
          <a:xfrm>
            <a:off x="690609" y="2433094"/>
            <a:ext cx="359213" cy="327807"/>
            <a:chOff x="1958520" y="2302574"/>
            <a:chExt cx="359213" cy="327807"/>
          </a:xfrm>
          <a:solidFill>
            <a:schemeClr val="tx2"/>
          </a:solidFill>
        </p:grpSpPr>
        <p:sp>
          <p:nvSpPr>
            <p:cNvPr id="29" name="Google Shape;3764;p60"/>
            <p:cNvSpPr/>
            <p:nvPr/>
          </p:nvSpPr>
          <p:spPr>
            <a:xfrm>
              <a:off x="1958520" y="2302574"/>
              <a:ext cx="359213" cy="327807"/>
            </a:xfrm>
            <a:custGeom>
              <a:avLst/>
              <a:gdLst/>
              <a:ahLst/>
              <a:cxnLst/>
              <a:rect l="l" t="t" r="r" b="b"/>
              <a:pathLst>
                <a:path w="11312" h="10323" extrusionOk="0">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765;p60"/>
            <p:cNvSpPr/>
            <p:nvPr/>
          </p:nvSpPr>
          <p:spPr>
            <a:xfrm>
              <a:off x="1986877" y="2331313"/>
              <a:ext cx="302117" cy="184909"/>
            </a:xfrm>
            <a:custGeom>
              <a:avLst/>
              <a:gdLst/>
              <a:ahLst/>
              <a:cxnLst/>
              <a:rect l="l" t="t" r="r" b="b"/>
              <a:pathLst>
                <a:path w="9514" h="5823" extrusionOk="0">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766;p60"/>
            <p:cNvSpPr/>
            <p:nvPr/>
          </p:nvSpPr>
          <p:spPr>
            <a:xfrm>
              <a:off x="2131521" y="2526701"/>
              <a:ext cx="11908" cy="10638"/>
            </a:xfrm>
            <a:custGeom>
              <a:avLst/>
              <a:gdLst/>
              <a:ahLst/>
              <a:cxnLst/>
              <a:rect l="l" t="t" r="r" b="b"/>
              <a:pathLst>
                <a:path w="375" h="335" extrusionOk="0">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 name="Google Shape;3953;p60"/>
          <p:cNvSpPr/>
          <p:nvPr/>
        </p:nvSpPr>
        <p:spPr>
          <a:xfrm>
            <a:off x="708375" y="2994321"/>
            <a:ext cx="323298" cy="320789"/>
          </a:xfrm>
          <a:custGeom>
            <a:avLst/>
            <a:gdLst/>
            <a:ahLst/>
            <a:cxnLst/>
            <a:rect l="l" t="t" r="r" b="b"/>
            <a:pathLst>
              <a:path w="10181" h="10102" extrusionOk="0">
                <a:moveTo>
                  <a:pt x="2632" y="410"/>
                </a:moveTo>
                <a:lnTo>
                  <a:pt x="4085" y="2863"/>
                </a:lnTo>
                <a:lnTo>
                  <a:pt x="3311" y="3327"/>
                </a:lnTo>
                <a:lnTo>
                  <a:pt x="1858" y="874"/>
                </a:lnTo>
                <a:lnTo>
                  <a:pt x="2632" y="410"/>
                </a:lnTo>
                <a:close/>
                <a:moveTo>
                  <a:pt x="2715" y="0"/>
                </a:moveTo>
                <a:cubicBezTo>
                  <a:pt x="2684" y="0"/>
                  <a:pt x="2655" y="12"/>
                  <a:pt x="2620" y="29"/>
                </a:cubicBezTo>
                <a:lnTo>
                  <a:pt x="1537" y="660"/>
                </a:lnTo>
                <a:cubicBezTo>
                  <a:pt x="1442" y="708"/>
                  <a:pt x="1418" y="827"/>
                  <a:pt x="1477" y="922"/>
                </a:cubicBezTo>
                <a:lnTo>
                  <a:pt x="1573" y="1101"/>
                </a:lnTo>
                <a:lnTo>
                  <a:pt x="1132" y="1339"/>
                </a:lnTo>
                <a:cubicBezTo>
                  <a:pt x="668" y="1577"/>
                  <a:pt x="322" y="1993"/>
                  <a:pt x="168" y="2482"/>
                </a:cubicBezTo>
                <a:cubicBezTo>
                  <a:pt x="1" y="2982"/>
                  <a:pt x="49" y="3506"/>
                  <a:pt x="263" y="3982"/>
                </a:cubicBezTo>
                <a:cubicBezTo>
                  <a:pt x="489" y="4446"/>
                  <a:pt x="1180" y="5220"/>
                  <a:pt x="1692" y="5803"/>
                </a:cubicBezTo>
                <a:cubicBezTo>
                  <a:pt x="1727" y="5839"/>
                  <a:pt x="1787" y="5863"/>
                  <a:pt x="1835" y="5863"/>
                </a:cubicBezTo>
                <a:cubicBezTo>
                  <a:pt x="1870" y="5863"/>
                  <a:pt x="1918" y="5839"/>
                  <a:pt x="1954" y="5815"/>
                </a:cubicBezTo>
                <a:cubicBezTo>
                  <a:pt x="2025" y="5744"/>
                  <a:pt x="2025" y="5637"/>
                  <a:pt x="1965" y="5565"/>
                </a:cubicBezTo>
                <a:cubicBezTo>
                  <a:pt x="1251" y="4768"/>
                  <a:pt x="763" y="4149"/>
                  <a:pt x="596" y="3815"/>
                </a:cubicBezTo>
                <a:cubicBezTo>
                  <a:pt x="203" y="3029"/>
                  <a:pt x="525" y="2065"/>
                  <a:pt x="1299" y="1648"/>
                </a:cubicBezTo>
                <a:lnTo>
                  <a:pt x="1751" y="1410"/>
                </a:lnTo>
                <a:lnTo>
                  <a:pt x="2763" y="3125"/>
                </a:lnTo>
                <a:cubicBezTo>
                  <a:pt x="2668" y="3160"/>
                  <a:pt x="2573" y="3220"/>
                  <a:pt x="2501" y="3303"/>
                </a:cubicBezTo>
                <a:cubicBezTo>
                  <a:pt x="2096" y="3660"/>
                  <a:pt x="2037" y="4232"/>
                  <a:pt x="2346" y="4672"/>
                </a:cubicBezTo>
                <a:cubicBezTo>
                  <a:pt x="2513" y="4887"/>
                  <a:pt x="5299" y="7685"/>
                  <a:pt x="5525" y="7839"/>
                </a:cubicBezTo>
                <a:cubicBezTo>
                  <a:pt x="5704" y="7970"/>
                  <a:pt x="5906" y="8030"/>
                  <a:pt x="6133" y="8030"/>
                </a:cubicBezTo>
                <a:cubicBezTo>
                  <a:pt x="6418" y="8030"/>
                  <a:pt x="6692" y="7911"/>
                  <a:pt x="6907" y="7673"/>
                </a:cubicBezTo>
                <a:cubicBezTo>
                  <a:pt x="6978" y="7601"/>
                  <a:pt x="7038" y="7494"/>
                  <a:pt x="7085" y="7387"/>
                </a:cubicBezTo>
                <a:lnTo>
                  <a:pt x="8800" y="8399"/>
                </a:lnTo>
                <a:lnTo>
                  <a:pt x="8562" y="8863"/>
                </a:lnTo>
                <a:cubicBezTo>
                  <a:pt x="8267" y="9418"/>
                  <a:pt x="7695" y="9741"/>
                  <a:pt x="7107" y="9741"/>
                </a:cubicBezTo>
                <a:cubicBezTo>
                  <a:pt x="6862" y="9741"/>
                  <a:pt x="6614" y="9685"/>
                  <a:pt x="6383" y="9566"/>
                </a:cubicBezTo>
                <a:cubicBezTo>
                  <a:pt x="5764" y="9256"/>
                  <a:pt x="4097" y="7768"/>
                  <a:pt x="2513" y="6113"/>
                </a:cubicBezTo>
                <a:cubicBezTo>
                  <a:pt x="2477" y="6077"/>
                  <a:pt x="2433" y="6059"/>
                  <a:pt x="2388" y="6059"/>
                </a:cubicBezTo>
                <a:cubicBezTo>
                  <a:pt x="2344" y="6059"/>
                  <a:pt x="2299" y="6077"/>
                  <a:pt x="2263" y="6113"/>
                </a:cubicBezTo>
                <a:cubicBezTo>
                  <a:pt x="2192" y="6184"/>
                  <a:pt x="2192" y="6292"/>
                  <a:pt x="2263" y="6363"/>
                </a:cubicBezTo>
                <a:cubicBezTo>
                  <a:pt x="3656" y="7839"/>
                  <a:pt x="5466" y="9518"/>
                  <a:pt x="6240" y="9887"/>
                </a:cubicBezTo>
                <a:cubicBezTo>
                  <a:pt x="6514" y="10030"/>
                  <a:pt x="6811" y="10102"/>
                  <a:pt x="7109" y="10102"/>
                </a:cubicBezTo>
                <a:cubicBezTo>
                  <a:pt x="7323" y="10102"/>
                  <a:pt x="7526" y="10066"/>
                  <a:pt x="7740" y="9994"/>
                </a:cubicBezTo>
                <a:cubicBezTo>
                  <a:pt x="8240" y="9828"/>
                  <a:pt x="8645" y="9494"/>
                  <a:pt x="8883" y="9030"/>
                </a:cubicBezTo>
                <a:lnTo>
                  <a:pt x="9121" y="8578"/>
                </a:lnTo>
                <a:lnTo>
                  <a:pt x="9300" y="8685"/>
                </a:lnTo>
                <a:cubicBezTo>
                  <a:pt x="9335" y="8697"/>
                  <a:pt x="9359" y="8721"/>
                  <a:pt x="9395" y="8721"/>
                </a:cubicBezTo>
                <a:cubicBezTo>
                  <a:pt x="9455" y="8721"/>
                  <a:pt x="9514" y="8685"/>
                  <a:pt x="9538" y="8625"/>
                </a:cubicBezTo>
                <a:lnTo>
                  <a:pt x="10181" y="7542"/>
                </a:lnTo>
                <a:cubicBezTo>
                  <a:pt x="10169" y="7494"/>
                  <a:pt x="10169" y="7447"/>
                  <a:pt x="10169" y="7411"/>
                </a:cubicBezTo>
                <a:cubicBezTo>
                  <a:pt x="10157" y="7363"/>
                  <a:pt x="10121" y="7316"/>
                  <a:pt x="10074" y="7304"/>
                </a:cubicBezTo>
                <a:lnTo>
                  <a:pt x="8871" y="6589"/>
                </a:lnTo>
                <a:cubicBezTo>
                  <a:pt x="8845" y="6574"/>
                  <a:pt x="8816" y="6568"/>
                  <a:pt x="8788" y="6568"/>
                </a:cubicBezTo>
                <a:cubicBezTo>
                  <a:pt x="8725" y="6568"/>
                  <a:pt x="8662" y="6600"/>
                  <a:pt x="8621" y="6649"/>
                </a:cubicBezTo>
                <a:cubicBezTo>
                  <a:pt x="8573" y="6732"/>
                  <a:pt x="8609" y="6839"/>
                  <a:pt x="8681" y="6899"/>
                </a:cubicBezTo>
                <a:lnTo>
                  <a:pt x="9740" y="7530"/>
                </a:lnTo>
                <a:lnTo>
                  <a:pt x="9276" y="8304"/>
                </a:lnTo>
                <a:lnTo>
                  <a:pt x="6823" y="6851"/>
                </a:lnTo>
                <a:lnTo>
                  <a:pt x="7276" y="6077"/>
                </a:lnTo>
                <a:lnTo>
                  <a:pt x="8038" y="6530"/>
                </a:lnTo>
                <a:cubicBezTo>
                  <a:pt x="8064" y="6545"/>
                  <a:pt x="8092" y="6551"/>
                  <a:pt x="8121" y="6551"/>
                </a:cubicBezTo>
                <a:cubicBezTo>
                  <a:pt x="8184" y="6551"/>
                  <a:pt x="8247" y="6519"/>
                  <a:pt x="8288" y="6470"/>
                </a:cubicBezTo>
                <a:cubicBezTo>
                  <a:pt x="8335" y="6375"/>
                  <a:pt x="8312" y="6280"/>
                  <a:pt x="8228" y="6220"/>
                </a:cubicBezTo>
                <a:lnTo>
                  <a:pt x="7311" y="5684"/>
                </a:lnTo>
                <a:cubicBezTo>
                  <a:pt x="7281" y="5662"/>
                  <a:pt x="7251" y="5653"/>
                  <a:pt x="7221" y="5653"/>
                </a:cubicBezTo>
                <a:cubicBezTo>
                  <a:pt x="7203" y="5653"/>
                  <a:pt x="7186" y="5656"/>
                  <a:pt x="7169" y="5661"/>
                </a:cubicBezTo>
                <a:cubicBezTo>
                  <a:pt x="7133" y="5684"/>
                  <a:pt x="7085" y="5708"/>
                  <a:pt x="7073" y="5756"/>
                </a:cubicBezTo>
                <a:lnTo>
                  <a:pt x="6430" y="6839"/>
                </a:lnTo>
                <a:cubicBezTo>
                  <a:pt x="6383" y="6935"/>
                  <a:pt x="6418" y="7030"/>
                  <a:pt x="6490" y="7089"/>
                </a:cubicBezTo>
                <a:lnTo>
                  <a:pt x="6728" y="7244"/>
                </a:lnTo>
                <a:lnTo>
                  <a:pt x="6716" y="7268"/>
                </a:lnTo>
                <a:cubicBezTo>
                  <a:pt x="6680" y="7351"/>
                  <a:pt x="6633" y="7411"/>
                  <a:pt x="6597" y="7470"/>
                </a:cubicBezTo>
                <a:cubicBezTo>
                  <a:pt x="6466" y="7615"/>
                  <a:pt x="6284" y="7692"/>
                  <a:pt x="6098" y="7692"/>
                </a:cubicBezTo>
                <a:cubicBezTo>
                  <a:pt x="5962" y="7692"/>
                  <a:pt x="5825" y="7651"/>
                  <a:pt x="5704" y="7566"/>
                </a:cubicBezTo>
                <a:cubicBezTo>
                  <a:pt x="5514" y="7423"/>
                  <a:pt x="2751" y="4672"/>
                  <a:pt x="2608" y="4470"/>
                </a:cubicBezTo>
                <a:cubicBezTo>
                  <a:pt x="2394" y="4196"/>
                  <a:pt x="2442" y="3815"/>
                  <a:pt x="2716" y="3577"/>
                </a:cubicBezTo>
                <a:cubicBezTo>
                  <a:pt x="2775" y="3541"/>
                  <a:pt x="2835" y="3494"/>
                  <a:pt x="2906" y="3458"/>
                </a:cubicBezTo>
                <a:lnTo>
                  <a:pt x="2930" y="3446"/>
                </a:lnTo>
                <a:lnTo>
                  <a:pt x="3085" y="3684"/>
                </a:lnTo>
                <a:cubicBezTo>
                  <a:pt x="3108" y="3744"/>
                  <a:pt x="3168" y="3779"/>
                  <a:pt x="3228" y="3779"/>
                </a:cubicBezTo>
                <a:cubicBezTo>
                  <a:pt x="3263" y="3779"/>
                  <a:pt x="3287" y="3756"/>
                  <a:pt x="3323" y="3744"/>
                </a:cubicBezTo>
                <a:lnTo>
                  <a:pt x="4406" y="3101"/>
                </a:lnTo>
                <a:cubicBezTo>
                  <a:pt x="4454" y="3077"/>
                  <a:pt x="4478" y="3041"/>
                  <a:pt x="4490" y="3006"/>
                </a:cubicBezTo>
                <a:cubicBezTo>
                  <a:pt x="4513" y="2958"/>
                  <a:pt x="4490" y="2910"/>
                  <a:pt x="4478" y="2863"/>
                </a:cubicBezTo>
                <a:lnTo>
                  <a:pt x="2858" y="100"/>
                </a:lnTo>
                <a:cubicBezTo>
                  <a:pt x="2823" y="53"/>
                  <a:pt x="2799" y="29"/>
                  <a:pt x="2751" y="5"/>
                </a:cubicBezTo>
                <a:cubicBezTo>
                  <a:pt x="2739" y="2"/>
                  <a:pt x="2727" y="0"/>
                  <a:pt x="2715"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68;p29"/>
          <p:cNvSpPr txBox="1">
            <a:spLocks/>
          </p:cNvSpPr>
          <p:nvPr/>
        </p:nvSpPr>
        <p:spPr>
          <a:xfrm flipH="1">
            <a:off x="1139191" y="4512548"/>
            <a:ext cx="915294" cy="4091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9pPr>
          </a:lstStyle>
          <a:p>
            <a:pPr marL="0" indent="0" algn="l">
              <a:buSzPts val="1100"/>
            </a:pPr>
            <a:r>
              <a:rPr lang="en-US" dirty="0"/>
              <a:t>HWS CCESL</a:t>
            </a:r>
          </a:p>
        </p:txBody>
      </p:sp>
      <p:sp>
        <p:nvSpPr>
          <p:cNvPr id="34" name="Google Shape;168;p29"/>
          <p:cNvSpPr txBox="1">
            <a:spLocks/>
          </p:cNvSpPr>
          <p:nvPr/>
        </p:nvSpPr>
        <p:spPr>
          <a:xfrm flipH="1">
            <a:off x="2419475" y="4504418"/>
            <a:ext cx="1004072" cy="4091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9pPr>
          </a:lstStyle>
          <a:p>
            <a:pPr marL="0" indent="0" algn="l">
              <a:buSzPts val="1100"/>
            </a:pPr>
            <a:r>
              <a:rPr lang="en-US" dirty="0"/>
              <a:t>@HWSCCESL</a:t>
            </a:r>
          </a:p>
          <a:p>
            <a:pPr marL="0" indent="0" algn="l">
              <a:buSzPts val="1100"/>
            </a:pPr>
            <a:endParaRPr lang="en-US" dirty="0"/>
          </a:p>
        </p:txBody>
      </p:sp>
      <p:sp>
        <p:nvSpPr>
          <p:cNvPr id="35" name="Google Shape;168;p29"/>
          <p:cNvSpPr txBox="1">
            <a:spLocks/>
          </p:cNvSpPr>
          <p:nvPr/>
        </p:nvSpPr>
        <p:spPr>
          <a:xfrm flipH="1">
            <a:off x="3751709" y="4510085"/>
            <a:ext cx="1064785" cy="4091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r" rtl="0">
              <a:lnSpc>
                <a:spcPct val="100000"/>
              </a:lnSpc>
              <a:spcBef>
                <a:spcPts val="0"/>
              </a:spcBef>
              <a:spcAft>
                <a:spcPts val="0"/>
              </a:spcAft>
              <a:buClr>
                <a:schemeClr val="dk1"/>
              </a:buClr>
              <a:buSzPts val="1200"/>
              <a:buFont typeface="Catamaran Light"/>
              <a:buNone/>
              <a:defRPr sz="1200" b="0" i="0" u="none" strike="noStrike" cap="none">
                <a:solidFill>
                  <a:schemeClr val="dk1"/>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rgbClr val="000000"/>
              </a:buClr>
              <a:buSzPts val="2800"/>
              <a:buFont typeface="Catamaran Light"/>
              <a:buNone/>
              <a:defRPr sz="2800" b="0" i="0" u="none" strike="noStrike" cap="none">
                <a:solidFill>
                  <a:srgbClr val="000000"/>
                </a:solidFill>
                <a:latin typeface="Catamaran Light"/>
                <a:ea typeface="Catamaran Light"/>
                <a:cs typeface="Catamaran Light"/>
                <a:sym typeface="Catamaran Light"/>
              </a:defRPr>
            </a:lvl9pPr>
          </a:lstStyle>
          <a:p>
            <a:pPr marL="0" indent="0" algn="l">
              <a:buSzPts val="1100"/>
            </a:pPr>
            <a:r>
              <a:rPr lang="en-US" dirty="0"/>
              <a:t>@HWS_CCESL</a:t>
            </a:r>
          </a:p>
          <a:p>
            <a:pPr marL="0" indent="0" algn="l">
              <a:buSzPts val="1100"/>
            </a:pPr>
            <a:endParaRPr lang="en-US" dirty="0"/>
          </a:p>
        </p:txBody>
      </p:sp>
      <p:sp>
        <p:nvSpPr>
          <p:cNvPr id="40" name="Google Shape;7687;p66"/>
          <p:cNvSpPr/>
          <p:nvPr/>
        </p:nvSpPr>
        <p:spPr>
          <a:xfrm>
            <a:off x="1418997" y="4162503"/>
            <a:ext cx="359365" cy="350045"/>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1" name="Google Shape;7688;p66"/>
          <p:cNvGrpSpPr/>
          <p:nvPr/>
        </p:nvGrpSpPr>
        <p:grpSpPr>
          <a:xfrm>
            <a:off x="2747093" y="4172813"/>
            <a:ext cx="344202" cy="345674"/>
            <a:chOff x="3303268" y="3817349"/>
            <a:chExt cx="346056" cy="345674"/>
          </a:xfrm>
          <a:solidFill>
            <a:schemeClr val="accent6"/>
          </a:solidFill>
        </p:grpSpPr>
        <p:sp>
          <p:nvSpPr>
            <p:cNvPr id="42" name="Google Shape;7689;p66"/>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7690;p66"/>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7691;p66"/>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7692;p66"/>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 name="Google Shape;7706;p66"/>
          <p:cNvGrpSpPr/>
          <p:nvPr/>
        </p:nvGrpSpPr>
        <p:grpSpPr>
          <a:xfrm>
            <a:off x="4111090" y="4162503"/>
            <a:ext cx="346024" cy="345674"/>
            <a:chOff x="4201447" y="3817349"/>
            <a:chExt cx="346024" cy="345674"/>
          </a:xfrm>
          <a:solidFill>
            <a:schemeClr val="accent6"/>
          </a:solidFill>
        </p:grpSpPr>
        <p:sp>
          <p:nvSpPr>
            <p:cNvPr id="47" name="Google Shape;7707;p66"/>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7708;p66"/>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0"/>
          <p:cNvSpPr/>
          <p:nvPr/>
        </p:nvSpPr>
        <p:spPr>
          <a:xfrm>
            <a:off x="1" y="645167"/>
            <a:ext cx="3607500" cy="1987033"/>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30"/>
          <p:cNvSpPr/>
          <p:nvPr/>
        </p:nvSpPr>
        <p:spPr>
          <a:xfrm>
            <a:off x="0" y="2550816"/>
            <a:ext cx="9144000" cy="25926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186;p30"/>
          <p:cNvSpPr txBox="1">
            <a:spLocks noGrp="1"/>
          </p:cNvSpPr>
          <p:nvPr>
            <p:ph type="ctrTitle"/>
          </p:nvPr>
        </p:nvSpPr>
        <p:spPr>
          <a:xfrm>
            <a:off x="662063" y="971414"/>
            <a:ext cx="1210169" cy="37691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Catamaran Light" panose="020B0604020202020204" charset="0"/>
                <a:cs typeface="Catamaran Light" panose="020B0604020202020204" charset="0"/>
              </a:rPr>
              <a:t>MISSION</a:t>
            </a:r>
            <a:endParaRPr dirty="0">
              <a:solidFill>
                <a:schemeClr val="dk1"/>
              </a:solidFill>
              <a:latin typeface="Catamaran Light" panose="020B0604020202020204" charset="0"/>
              <a:cs typeface="Catamaran Light" panose="020B0604020202020204" charset="0"/>
            </a:endParaRPr>
          </a:p>
        </p:txBody>
      </p:sp>
      <p:sp>
        <p:nvSpPr>
          <p:cNvPr id="181" name="Google Shape;181;p30"/>
          <p:cNvSpPr txBox="1">
            <a:spLocks noGrp="1"/>
          </p:cNvSpPr>
          <p:nvPr>
            <p:ph type="subTitle" idx="1"/>
          </p:nvPr>
        </p:nvSpPr>
        <p:spPr>
          <a:xfrm>
            <a:off x="662063" y="1257415"/>
            <a:ext cx="2826933" cy="1195859"/>
          </a:xfrm>
          <a:prstGeom prst="rect">
            <a:avLst/>
          </a:prstGeom>
        </p:spPr>
        <p:txBody>
          <a:bodyPr spcFirstLastPara="1" wrap="square" lIns="91425" tIns="91425" rIns="91425" bIns="91425" anchor="t" anchorCtr="0">
            <a:noAutofit/>
          </a:bodyPr>
          <a:lstStyle/>
          <a:p>
            <a:pPr marL="0" lvl="1" indent="0"/>
            <a:r>
              <a:rPr lang="en-US" altLang="en-US" sz="1400" dirty="0">
                <a:solidFill>
                  <a:schemeClr val="accent6"/>
                </a:solidFill>
                <a:latin typeface="Catamaran Light" panose="020B0604020202020204" charset="0"/>
                <a:cs typeface="Catamaran Light" panose="020B0604020202020204" charset="0"/>
              </a:rPr>
              <a:t>We stand for learning through service that guides students who are civically engaged and graduates who the have skills to be active global citizens.</a:t>
            </a:r>
          </a:p>
        </p:txBody>
      </p:sp>
      <p:sp>
        <p:nvSpPr>
          <p:cNvPr id="184" name="Google Shape;184;p30"/>
          <p:cNvSpPr txBox="1">
            <a:spLocks noGrp="1"/>
          </p:cNvSpPr>
          <p:nvPr>
            <p:ph type="ctrTitle" idx="2"/>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solidFill>
                  <a:schemeClr val="lt1"/>
                </a:solidFill>
              </a:rPr>
              <a:t>INDUSTRIAL BUILDINGS</a:t>
            </a:r>
            <a:endParaRPr dirty="0">
              <a:solidFill>
                <a:schemeClr val="lt1"/>
              </a:solidFill>
            </a:endParaRPr>
          </a:p>
        </p:txBody>
      </p:sp>
      <p:sp>
        <p:nvSpPr>
          <p:cNvPr id="182" name="Google Shape;182;p30"/>
          <p:cNvSpPr txBox="1">
            <a:spLocks noGrp="1"/>
          </p:cNvSpPr>
          <p:nvPr>
            <p:ph type="subTitle" idx="3"/>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lt1"/>
                </a:solidFill>
              </a:rPr>
              <a:t>Jupiter is a gas giant and the biggest planet in our Solar System. It’s the fourth-brightest object in the sky</a:t>
            </a:r>
            <a:endParaRPr dirty="0">
              <a:solidFill>
                <a:schemeClr val="lt1"/>
              </a:solidFill>
            </a:endParaRPr>
          </a:p>
        </p:txBody>
      </p:sp>
      <p:sp>
        <p:nvSpPr>
          <p:cNvPr id="185" name="Google Shape;185;p30"/>
          <p:cNvSpPr txBox="1">
            <a:spLocks noGrp="1"/>
          </p:cNvSpPr>
          <p:nvPr>
            <p:ph type="ctrTitle" idx="4"/>
          </p:nvPr>
        </p:nvSpPr>
        <p:spPr>
          <a:xfrm>
            <a:off x="662063" y="2862745"/>
            <a:ext cx="1029233" cy="40555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solidFill>
                  <a:schemeClr val="lt1"/>
                </a:solidFill>
                <a:latin typeface="Catamaran Light" panose="020B0604020202020204" charset="0"/>
                <a:cs typeface="Catamaran Light" panose="020B0604020202020204" charset="0"/>
              </a:rPr>
              <a:t>VISION</a:t>
            </a:r>
            <a:endParaRPr dirty="0">
              <a:solidFill>
                <a:schemeClr val="lt1"/>
              </a:solidFill>
              <a:latin typeface="Catamaran Light" panose="020B0604020202020204" charset="0"/>
              <a:cs typeface="Catamaran Light" panose="020B0604020202020204" charset="0"/>
            </a:endParaRPr>
          </a:p>
        </p:txBody>
      </p:sp>
      <p:sp>
        <p:nvSpPr>
          <p:cNvPr id="183" name="Google Shape;183;p30"/>
          <p:cNvSpPr txBox="1">
            <a:spLocks noGrp="1"/>
          </p:cNvSpPr>
          <p:nvPr>
            <p:ph type="subTitle" idx="5"/>
          </p:nvPr>
        </p:nvSpPr>
        <p:spPr>
          <a:xfrm>
            <a:off x="631881" y="3246287"/>
            <a:ext cx="2857115" cy="1297214"/>
          </a:xfrm>
          <a:prstGeom prst="rect">
            <a:avLst/>
          </a:prstGeom>
        </p:spPr>
        <p:txBody>
          <a:bodyPr spcFirstLastPara="1" wrap="square" lIns="91425" tIns="91425" rIns="91425" bIns="91425" anchor="t" anchorCtr="0">
            <a:noAutofit/>
          </a:bodyPr>
          <a:lstStyle/>
          <a:p>
            <a:pPr marL="0" lvl="1" indent="0">
              <a:lnSpc>
                <a:spcPct val="90000"/>
              </a:lnSpc>
            </a:pPr>
            <a:r>
              <a:rPr lang="en-US" altLang="en-US" sz="1400" dirty="0">
                <a:solidFill>
                  <a:schemeClr val="tx2"/>
                </a:solidFill>
                <a:latin typeface="Catamaran Light" panose="020B0604020202020204" charset="0"/>
                <a:cs typeface="Catamaran Light" panose="020B0604020202020204" charset="0"/>
              </a:rPr>
              <a:t>A sustained, engaged relationship with the community that promotes positive community change and enhanced student learning.</a:t>
            </a:r>
          </a:p>
        </p:txBody>
      </p:sp>
      <p:sp>
        <p:nvSpPr>
          <p:cNvPr id="176" name="Google Shape;176;p30"/>
          <p:cNvSpPr txBox="1">
            <a:spLocks noGrp="1"/>
          </p:cNvSpPr>
          <p:nvPr>
            <p:ph type="ctrTitle" idx="6"/>
          </p:nvPr>
        </p:nvSpPr>
        <p:spPr>
          <a:xfrm>
            <a:off x="662063" y="164826"/>
            <a:ext cx="174545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ABOUT US</a:t>
            </a:r>
            <a:endParaRPr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2202" y="1202514"/>
            <a:ext cx="4651414" cy="27779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6"/>
        <p:cNvGrpSpPr/>
        <p:nvPr/>
      </p:nvGrpSpPr>
      <p:grpSpPr>
        <a:xfrm>
          <a:off x="0" y="0"/>
          <a:ext cx="0" cy="0"/>
          <a:chOff x="0" y="0"/>
          <a:chExt cx="0" cy="0"/>
        </a:xfrm>
      </p:grpSpPr>
      <p:sp>
        <p:nvSpPr>
          <p:cNvPr id="208" name="Google Shape;208;p32"/>
          <p:cNvSpPr/>
          <p:nvPr/>
        </p:nvSpPr>
        <p:spPr>
          <a:xfrm rot="-5400000">
            <a:off x="6505688" y="-987487"/>
            <a:ext cx="1057500" cy="343263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32"/>
          <p:cNvSpPr txBox="1">
            <a:spLocks noGrp="1"/>
          </p:cNvSpPr>
          <p:nvPr>
            <p:ph type="ctrTitle"/>
          </p:nvPr>
        </p:nvSpPr>
        <p:spPr>
          <a:xfrm>
            <a:off x="5311350" y="426867"/>
            <a:ext cx="3432640" cy="467605"/>
          </a:xfrm>
          <a:prstGeom prst="rect">
            <a:avLst/>
          </a:prstGeom>
        </p:spPr>
        <p:txBody>
          <a:bodyPr spcFirstLastPara="1" wrap="square" lIns="91425" tIns="91425" rIns="91425" bIns="91425" anchor="b" anchorCtr="0">
            <a:noAutofit/>
          </a:bodyPr>
          <a:lstStyle/>
          <a:p>
            <a:r>
              <a:rPr lang="en-US" sz="1400" dirty="0">
                <a:solidFill>
                  <a:schemeClr val="bg1"/>
                </a:solidFill>
              </a:rPr>
              <a:t>Charting your direction towards a life of consequence</a:t>
            </a:r>
          </a:p>
        </p:txBody>
      </p:sp>
      <p:grpSp>
        <p:nvGrpSpPr>
          <p:cNvPr id="3" name="Group 2"/>
          <p:cNvGrpSpPr/>
          <p:nvPr/>
        </p:nvGrpSpPr>
        <p:grpSpPr>
          <a:xfrm>
            <a:off x="1743740" y="496262"/>
            <a:ext cx="5636097" cy="4158121"/>
            <a:chOff x="12185" y="372609"/>
            <a:chExt cx="5636097" cy="4158121"/>
          </a:xfrm>
        </p:grpSpPr>
        <p:grpSp>
          <p:nvGrpSpPr>
            <p:cNvPr id="8" name="Group 4"/>
            <p:cNvGrpSpPr>
              <a:grpSpLocks/>
            </p:cNvGrpSpPr>
            <p:nvPr/>
          </p:nvGrpSpPr>
          <p:grpSpPr bwMode="auto">
            <a:xfrm>
              <a:off x="12185" y="372609"/>
              <a:ext cx="5636097" cy="4158121"/>
              <a:chOff x="1257" y="258"/>
              <a:chExt cx="4163" cy="3582"/>
            </a:xfrm>
          </p:grpSpPr>
          <p:sp>
            <p:nvSpPr>
              <p:cNvPr id="9" name="Pyr1"/>
              <p:cNvSpPr>
                <a:spLocks noEditPoints="1" noChangeArrowheads="1"/>
              </p:cNvSpPr>
              <p:nvPr/>
            </p:nvSpPr>
            <p:spPr bwMode="auto">
              <a:xfrm>
                <a:off x="2863" y="258"/>
                <a:ext cx="951" cy="78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dirty="0"/>
              </a:p>
            </p:txBody>
          </p:sp>
          <p:sp>
            <p:nvSpPr>
              <p:cNvPr id="10" name="Pyr2"/>
              <p:cNvSpPr>
                <a:spLocks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dirty="0"/>
              </a:p>
            </p:txBody>
          </p:sp>
          <p:sp>
            <p:nvSpPr>
              <p:cNvPr id="11" name="Pyr3"/>
              <p:cNvSpPr>
                <a:spLocks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dirty="0"/>
              </a:p>
            </p:txBody>
          </p:sp>
          <p:sp>
            <p:nvSpPr>
              <p:cNvPr id="12" name="Pyr4"/>
              <p:cNvSpPr>
                <a:spLocks noEditPoints="1" noChangeArrowheads="1"/>
              </p:cNvSpPr>
              <p:nvPr/>
            </p:nvSpPr>
            <p:spPr bwMode="auto">
              <a:xfrm>
                <a:off x="1257" y="2909"/>
                <a:ext cx="4163" cy="9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dirty="0"/>
              </a:p>
            </p:txBody>
          </p:sp>
        </p:grpSp>
        <p:sp>
          <p:nvSpPr>
            <p:cNvPr id="13" name="Text Box 12"/>
            <p:cNvSpPr txBox="1">
              <a:spLocks noChangeArrowheads="1"/>
            </p:cNvSpPr>
            <p:nvPr/>
          </p:nvSpPr>
          <p:spPr bwMode="auto">
            <a:xfrm>
              <a:off x="2185918" y="891449"/>
              <a:ext cx="1294843" cy="393578"/>
            </a:xfrm>
            <a:prstGeom prst="rect">
              <a:avLst/>
            </a:prstGeom>
            <a:noFill/>
            <a:ln w="9525">
              <a:noFill/>
              <a:miter lim="800000"/>
              <a:headEnd/>
              <a:tailEnd/>
            </a:ln>
            <a:effectLst/>
          </p:spPr>
          <p:txBody>
            <a:bodyPr wrap="square">
              <a:spAutoFit/>
            </a:bodyPr>
            <a:lstStyle>
              <a:lvl1pPr eaLnBrk="0" hangingPunct="0">
                <a:defRPr sz="3600">
                  <a:solidFill>
                    <a:schemeClr val="tx1"/>
                  </a:solidFill>
                  <a:latin typeface="Tahoma" panose="020B0604030504040204" pitchFamily="34" charset="0"/>
                  <a:cs typeface="Arial" panose="020B0604020202020204" pitchFamily="34" charset="0"/>
                </a:defRPr>
              </a:lvl1pPr>
              <a:lvl2pPr marL="742950" indent="-285750" eaLnBrk="0" hangingPunct="0">
                <a:defRPr sz="3600">
                  <a:solidFill>
                    <a:schemeClr val="tx1"/>
                  </a:solidFill>
                  <a:latin typeface="Tahoma" panose="020B0604030504040204" pitchFamily="34" charset="0"/>
                  <a:cs typeface="Arial" panose="020B0604020202020204" pitchFamily="34" charset="0"/>
                </a:defRPr>
              </a:lvl2pPr>
              <a:lvl3pPr marL="1143000" indent="-228600" eaLnBrk="0" hangingPunct="0">
                <a:defRPr sz="3600">
                  <a:solidFill>
                    <a:schemeClr val="tx1"/>
                  </a:solidFill>
                  <a:latin typeface="Tahoma" panose="020B0604030504040204" pitchFamily="34" charset="0"/>
                  <a:cs typeface="Arial" panose="020B0604020202020204" pitchFamily="34" charset="0"/>
                </a:defRPr>
              </a:lvl3pPr>
              <a:lvl4pPr marL="1600200" indent="-228600" eaLnBrk="0" hangingPunct="0">
                <a:defRPr sz="3600">
                  <a:solidFill>
                    <a:schemeClr val="tx1"/>
                  </a:solidFill>
                  <a:latin typeface="Tahoma" panose="020B0604030504040204" pitchFamily="34" charset="0"/>
                  <a:cs typeface="Arial" panose="020B0604020202020204" pitchFamily="34" charset="0"/>
                </a:defRPr>
              </a:lvl4pPr>
              <a:lvl5pPr marL="2057400" indent="-228600" eaLnBrk="0" hangingPunct="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algn="ctr" eaLnBrk="1" hangingPunct="1">
                <a:lnSpc>
                  <a:spcPct val="50000"/>
                </a:lnSpc>
                <a:spcBef>
                  <a:spcPct val="40000"/>
                </a:spcBef>
                <a:defRPr/>
              </a:pPr>
              <a:r>
                <a:rPr lang="en-US" altLang="en-US" sz="1400" b="1" dirty="0">
                  <a:solidFill>
                    <a:schemeClr val="tx2"/>
                  </a:solidFill>
                  <a:effectLst>
                    <a:outerShdw blurRad="38100" dist="38100" dir="2700000" algn="tl">
                      <a:srgbClr val="000000">
                        <a:alpha val="43137"/>
                      </a:srgbClr>
                    </a:outerShdw>
                  </a:effectLst>
                  <a:latin typeface="Livvic" panose="020B0604020202020204" charset="0"/>
                </a:rPr>
                <a:t>Engaged </a:t>
              </a:r>
            </a:p>
            <a:p>
              <a:pPr algn="ctr" eaLnBrk="1" hangingPunct="1">
                <a:lnSpc>
                  <a:spcPct val="50000"/>
                </a:lnSpc>
                <a:spcBef>
                  <a:spcPct val="40000"/>
                </a:spcBef>
                <a:defRPr/>
              </a:pPr>
              <a:r>
                <a:rPr lang="en-US" altLang="en-US" sz="1400" b="1" dirty="0">
                  <a:solidFill>
                    <a:schemeClr val="tx2"/>
                  </a:solidFill>
                  <a:effectLst>
                    <a:outerShdw blurRad="38100" dist="38100" dir="2700000" algn="tl">
                      <a:srgbClr val="000000">
                        <a:alpha val="43137"/>
                      </a:srgbClr>
                    </a:outerShdw>
                  </a:effectLst>
                  <a:latin typeface="Livvic" panose="020B0604020202020204" charset="0"/>
                </a:rPr>
                <a:t>Citizenship</a:t>
              </a:r>
            </a:p>
          </p:txBody>
        </p:sp>
        <p:sp>
          <p:nvSpPr>
            <p:cNvPr id="14" name="Text Box 11"/>
            <p:cNvSpPr txBox="1">
              <a:spLocks noChangeArrowheads="1"/>
            </p:cNvSpPr>
            <p:nvPr/>
          </p:nvSpPr>
          <p:spPr bwMode="auto">
            <a:xfrm>
              <a:off x="1513071" y="1556823"/>
              <a:ext cx="2641094" cy="630942"/>
            </a:xfrm>
            <a:prstGeom prst="rect">
              <a:avLst/>
            </a:prstGeom>
            <a:noFill/>
            <a:ln w="9525">
              <a:noFill/>
              <a:miter lim="800000"/>
              <a:headEnd/>
              <a:tailEnd/>
            </a:ln>
            <a:effectLst/>
          </p:spPr>
          <p:txBody>
            <a:bodyPr wrap="square">
              <a:spAutoFit/>
            </a:bodyPr>
            <a:lstStyle>
              <a:lvl1pPr eaLnBrk="0" hangingPunct="0">
                <a:defRPr sz="3600">
                  <a:solidFill>
                    <a:schemeClr val="tx1"/>
                  </a:solidFill>
                  <a:latin typeface="Tahoma" panose="020B0604030504040204" pitchFamily="34" charset="0"/>
                  <a:cs typeface="Arial" panose="020B0604020202020204" pitchFamily="34" charset="0"/>
                </a:defRPr>
              </a:lvl1pPr>
              <a:lvl2pPr marL="742950" indent="-285750" eaLnBrk="0" hangingPunct="0">
                <a:defRPr sz="3600">
                  <a:solidFill>
                    <a:schemeClr val="tx1"/>
                  </a:solidFill>
                  <a:latin typeface="Tahoma" panose="020B0604030504040204" pitchFamily="34" charset="0"/>
                  <a:cs typeface="Arial" panose="020B0604020202020204" pitchFamily="34" charset="0"/>
                </a:defRPr>
              </a:lvl2pPr>
              <a:lvl3pPr marL="1143000" indent="-228600" eaLnBrk="0" hangingPunct="0">
                <a:defRPr sz="3600">
                  <a:solidFill>
                    <a:schemeClr val="tx1"/>
                  </a:solidFill>
                  <a:latin typeface="Tahoma" panose="020B0604030504040204" pitchFamily="34" charset="0"/>
                  <a:cs typeface="Arial" panose="020B0604020202020204" pitchFamily="34" charset="0"/>
                </a:defRPr>
              </a:lvl3pPr>
              <a:lvl4pPr marL="1600200" indent="-228600" eaLnBrk="0" hangingPunct="0">
                <a:defRPr sz="3600">
                  <a:solidFill>
                    <a:schemeClr val="tx1"/>
                  </a:solidFill>
                  <a:latin typeface="Tahoma" panose="020B0604030504040204" pitchFamily="34" charset="0"/>
                  <a:cs typeface="Arial" panose="020B0604020202020204" pitchFamily="34" charset="0"/>
                </a:defRPr>
              </a:lvl4pPr>
              <a:lvl5pPr marL="2057400" indent="-228600" eaLnBrk="0" hangingPunct="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algn="ctr" eaLnBrk="1" hangingPunct="1">
                <a:lnSpc>
                  <a:spcPct val="45000"/>
                </a:lnSpc>
                <a:spcBef>
                  <a:spcPct val="35000"/>
                </a:spcBef>
                <a:defRPr/>
              </a:pPr>
              <a:r>
                <a:rPr lang="en-US" altLang="en-US" sz="2800" b="1" dirty="0">
                  <a:solidFill>
                    <a:schemeClr val="tx2"/>
                  </a:solidFill>
                  <a:effectLst>
                    <a:outerShdw blurRad="38100" dist="38100" dir="2700000" algn="tl">
                      <a:srgbClr val="000000">
                        <a:alpha val="43137"/>
                      </a:srgbClr>
                    </a:outerShdw>
                  </a:effectLst>
                  <a:latin typeface="Livvic" panose="020B0604020202020204" charset="0"/>
                </a:rPr>
                <a:t>Civic </a:t>
              </a:r>
            </a:p>
            <a:p>
              <a:pPr algn="ctr" eaLnBrk="1" hangingPunct="1">
                <a:lnSpc>
                  <a:spcPct val="45000"/>
                </a:lnSpc>
                <a:spcBef>
                  <a:spcPct val="35000"/>
                </a:spcBef>
                <a:defRPr/>
              </a:pPr>
              <a:r>
                <a:rPr lang="en-US" altLang="en-US" sz="2800" b="1" dirty="0">
                  <a:solidFill>
                    <a:schemeClr val="tx2"/>
                  </a:solidFill>
                  <a:effectLst>
                    <a:outerShdw blurRad="38100" dist="38100" dir="2700000" algn="tl">
                      <a:srgbClr val="000000">
                        <a:alpha val="43137"/>
                      </a:srgbClr>
                    </a:outerShdw>
                  </a:effectLst>
                  <a:latin typeface="Livvic" panose="020B0604020202020204" charset="0"/>
                </a:rPr>
                <a:t>Leadership</a:t>
              </a:r>
            </a:p>
          </p:txBody>
        </p:sp>
        <p:sp>
          <p:nvSpPr>
            <p:cNvPr id="15" name="Text Box 10"/>
            <p:cNvSpPr txBox="1">
              <a:spLocks noChangeArrowheads="1"/>
            </p:cNvSpPr>
            <p:nvPr/>
          </p:nvSpPr>
          <p:spPr bwMode="auto">
            <a:xfrm>
              <a:off x="1163243" y="2643367"/>
              <a:ext cx="3340750" cy="523220"/>
            </a:xfrm>
            <a:prstGeom prst="rect">
              <a:avLst/>
            </a:prstGeom>
            <a:noFill/>
            <a:ln w="9525">
              <a:noFill/>
              <a:miter lim="800000"/>
              <a:headEnd/>
              <a:tailEnd/>
            </a:ln>
            <a:effectLst/>
          </p:spPr>
          <p:txBody>
            <a:bodyPr wrap="square">
              <a:spAutoFit/>
            </a:bodyPr>
            <a:lstStyle>
              <a:lvl1pPr eaLnBrk="0" hangingPunct="0">
                <a:defRPr sz="3600">
                  <a:solidFill>
                    <a:schemeClr val="tx1"/>
                  </a:solidFill>
                  <a:latin typeface="Tahoma" panose="020B0604030504040204" pitchFamily="34" charset="0"/>
                  <a:cs typeface="Arial" panose="020B0604020202020204" pitchFamily="34" charset="0"/>
                </a:defRPr>
              </a:lvl1pPr>
              <a:lvl2pPr marL="742950" indent="-285750" eaLnBrk="0" hangingPunct="0">
                <a:defRPr sz="3600">
                  <a:solidFill>
                    <a:schemeClr val="tx1"/>
                  </a:solidFill>
                  <a:latin typeface="Tahoma" panose="020B0604030504040204" pitchFamily="34" charset="0"/>
                  <a:cs typeface="Arial" panose="020B0604020202020204" pitchFamily="34" charset="0"/>
                </a:defRPr>
              </a:lvl2pPr>
              <a:lvl3pPr marL="1143000" indent="-228600" eaLnBrk="0" hangingPunct="0">
                <a:defRPr sz="3600">
                  <a:solidFill>
                    <a:schemeClr val="tx1"/>
                  </a:solidFill>
                  <a:latin typeface="Tahoma" panose="020B0604030504040204" pitchFamily="34" charset="0"/>
                  <a:cs typeface="Arial" panose="020B0604020202020204" pitchFamily="34" charset="0"/>
                </a:defRPr>
              </a:lvl3pPr>
              <a:lvl4pPr marL="1600200" indent="-228600" eaLnBrk="0" hangingPunct="0">
                <a:defRPr sz="3600">
                  <a:solidFill>
                    <a:schemeClr val="tx1"/>
                  </a:solidFill>
                  <a:latin typeface="Tahoma" panose="020B0604030504040204" pitchFamily="34" charset="0"/>
                  <a:cs typeface="Arial" panose="020B0604020202020204" pitchFamily="34" charset="0"/>
                </a:defRPr>
              </a:lvl4pPr>
              <a:lvl5pPr marL="2057400" indent="-228600" eaLnBrk="0" hangingPunct="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defRPr/>
              </a:pPr>
              <a:r>
                <a:rPr lang="en-US" altLang="en-US" sz="2800" b="1" dirty="0">
                  <a:solidFill>
                    <a:schemeClr val="tx2"/>
                  </a:solidFill>
                  <a:effectLst>
                    <a:outerShdw blurRad="38100" dist="38100" dir="2700000" algn="tl">
                      <a:srgbClr val="000000">
                        <a:alpha val="43137"/>
                      </a:srgbClr>
                    </a:outerShdw>
                  </a:effectLst>
                  <a:latin typeface="Livvic" panose="020B0604020202020204" charset="0"/>
                </a:rPr>
                <a:t>Civic Engagement</a:t>
              </a:r>
            </a:p>
          </p:txBody>
        </p:sp>
        <p:sp>
          <p:nvSpPr>
            <p:cNvPr id="16" name="Text Box 9"/>
            <p:cNvSpPr txBox="1">
              <a:spLocks noChangeArrowheads="1"/>
            </p:cNvSpPr>
            <p:nvPr/>
          </p:nvSpPr>
          <p:spPr bwMode="auto">
            <a:xfrm>
              <a:off x="267798" y="3728750"/>
              <a:ext cx="5118100" cy="523220"/>
            </a:xfrm>
            <a:prstGeom prst="rect">
              <a:avLst/>
            </a:prstGeom>
            <a:noFill/>
            <a:ln w="9525">
              <a:noFill/>
              <a:miter lim="800000"/>
              <a:headEnd/>
              <a:tailEnd/>
            </a:ln>
            <a:effectLst/>
          </p:spPr>
          <p:txBody>
            <a:bodyPr>
              <a:spAutoFit/>
            </a:bodyPr>
            <a:lstStyle>
              <a:lvl1pPr eaLnBrk="0" hangingPunct="0">
                <a:defRPr sz="3600">
                  <a:solidFill>
                    <a:schemeClr val="tx1"/>
                  </a:solidFill>
                  <a:latin typeface="Tahoma" panose="020B0604030504040204" pitchFamily="34" charset="0"/>
                  <a:cs typeface="Arial" panose="020B0604020202020204" pitchFamily="34" charset="0"/>
                </a:defRPr>
              </a:lvl1pPr>
              <a:lvl2pPr marL="742950" indent="-285750" eaLnBrk="0" hangingPunct="0">
                <a:defRPr sz="3600">
                  <a:solidFill>
                    <a:schemeClr val="tx1"/>
                  </a:solidFill>
                  <a:latin typeface="Tahoma" panose="020B0604030504040204" pitchFamily="34" charset="0"/>
                  <a:cs typeface="Arial" panose="020B0604020202020204" pitchFamily="34" charset="0"/>
                </a:defRPr>
              </a:lvl2pPr>
              <a:lvl3pPr marL="1143000" indent="-228600" eaLnBrk="0" hangingPunct="0">
                <a:defRPr sz="3600">
                  <a:solidFill>
                    <a:schemeClr val="tx1"/>
                  </a:solidFill>
                  <a:latin typeface="Tahoma" panose="020B0604030504040204" pitchFamily="34" charset="0"/>
                  <a:cs typeface="Arial" panose="020B0604020202020204" pitchFamily="34" charset="0"/>
                </a:defRPr>
              </a:lvl3pPr>
              <a:lvl4pPr marL="1600200" indent="-228600" eaLnBrk="0" hangingPunct="0">
                <a:defRPr sz="3600">
                  <a:solidFill>
                    <a:schemeClr val="tx1"/>
                  </a:solidFill>
                  <a:latin typeface="Tahoma" panose="020B0604030504040204" pitchFamily="34" charset="0"/>
                  <a:cs typeface="Arial" panose="020B0604020202020204" pitchFamily="34" charset="0"/>
                </a:defRPr>
              </a:lvl4pPr>
              <a:lvl5pPr marL="2057400" indent="-228600" eaLnBrk="0" hangingPunct="0">
                <a:defRPr sz="36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defRPr/>
              </a:pPr>
              <a:r>
                <a:rPr lang="en-US" altLang="en-US" sz="2800" b="1" dirty="0">
                  <a:solidFill>
                    <a:schemeClr val="tx2"/>
                  </a:solidFill>
                  <a:effectLst>
                    <a:outerShdw blurRad="38100" dist="38100" dir="2700000" algn="tl">
                      <a:srgbClr val="000000">
                        <a:alpha val="43137"/>
                      </a:srgbClr>
                    </a:outerShdw>
                  </a:effectLst>
                  <a:latin typeface="Livvic" panose="020B0604020202020204" charset="0"/>
                </a:rPr>
                <a:t>Community Service</a:t>
              </a:r>
            </a:p>
          </p:txBody>
        </p:sp>
      </p:grpSp>
      <p:pic>
        <p:nvPicPr>
          <p:cNvPr id="6" name="Picture 5">
            <a:extLst>
              <a:ext uri="{FF2B5EF4-FFF2-40B4-BE49-F238E27FC236}">
                <a16:creationId xmlns:a16="http://schemas.microsoft.com/office/drawing/2014/main" id="{724AAAEF-3E74-45B6-A1DA-96A393DAB6BC}"/>
              </a:ext>
            </a:extLst>
          </p:cNvPr>
          <p:cNvPicPr>
            <a:picLocks noChangeAspect="1"/>
          </p:cNvPicPr>
          <p:nvPr/>
        </p:nvPicPr>
        <p:blipFill>
          <a:blip r:embed="rId3"/>
          <a:stretch>
            <a:fillRect/>
          </a:stretch>
        </p:blipFill>
        <p:spPr>
          <a:xfrm>
            <a:off x="136525" y="198467"/>
            <a:ext cx="3851275" cy="1030176"/>
          </a:xfrm>
          <a:prstGeom prst="rect">
            <a:avLst/>
          </a:prstGeom>
        </p:spPr>
      </p:pic>
      <p:sp>
        <p:nvSpPr>
          <p:cNvPr id="20" name="Google Shape;210;p32">
            <a:extLst>
              <a:ext uri="{FF2B5EF4-FFF2-40B4-BE49-F238E27FC236}">
                <a16:creationId xmlns:a16="http://schemas.microsoft.com/office/drawing/2014/main" id="{C27FE5BB-8AEE-4FE3-90AD-0BEBA2E4BB7E}"/>
              </a:ext>
            </a:extLst>
          </p:cNvPr>
          <p:cNvSpPr txBox="1">
            <a:spLocks/>
          </p:cNvSpPr>
          <p:nvPr/>
        </p:nvSpPr>
        <p:spPr>
          <a:xfrm>
            <a:off x="6284874" y="2719763"/>
            <a:ext cx="2314377" cy="4676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9pPr>
          </a:lstStyle>
          <a:p>
            <a:pPr algn="l"/>
            <a:r>
              <a:rPr lang="en-US" sz="900" dirty="0"/>
              <a:t>Engage with our monthly newsletter, </a:t>
            </a:r>
          </a:p>
          <a:p>
            <a:pPr algn="l"/>
            <a:r>
              <a:rPr lang="en-US" sz="900" dirty="0">
                <a:hlinkClick r:id="rId4"/>
              </a:rPr>
              <a:t>The Compass Times</a:t>
            </a:r>
            <a:r>
              <a:rPr lang="en-US" sz="900" dirty="0"/>
              <a:t>…delivered to your inboxes!</a:t>
            </a:r>
          </a:p>
        </p:txBody>
      </p:sp>
      <p:sp>
        <p:nvSpPr>
          <p:cNvPr id="21" name="Title 1">
            <a:extLst>
              <a:ext uri="{FF2B5EF4-FFF2-40B4-BE49-F238E27FC236}">
                <a16:creationId xmlns:a16="http://schemas.microsoft.com/office/drawing/2014/main" id="{7B506467-0073-4135-984A-631A2832EB69}"/>
              </a:ext>
            </a:extLst>
          </p:cNvPr>
          <p:cNvSpPr txBox="1">
            <a:spLocks/>
          </p:cNvSpPr>
          <p:nvPr/>
        </p:nvSpPr>
        <p:spPr>
          <a:xfrm>
            <a:off x="136525" y="3421802"/>
            <a:ext cx="2597824"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2pPr>
            <a:lvl3pPr marR="0" lvl="2"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3pPr>
            <a:lvl4pPr marR="0" lvl="3"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4pPr>
            <a:lvl5pPr marR="0" lvl="4"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5pPr>
            <a:lvl6pPr marR="0" lvl="5"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6pPr>
            <a:lvl7pPr marR="0" lvl="6"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7pPr>
            <a:lvl8pPr marR="0" lvl="7"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8pPr>
            <a:lvl9pPr marR="0" lvl="8" algn="r" rtl="0">
              <a:lnSpc>
                <a:spcPct val="100000"/>
              </a:lnSpc>
              <a:spcBef>
                <a:spcPts val="0"/>
              </a:spcBef>
              <a:spcAft>
                <a:spcPts val="0"/>
              </a:spcAft>
              <a:buClr>
                <a:srgbClr val="000000"/>
              </a:buClr>
              <a:buSzPts val="1600"/>
              <a:buFont typeface="Livvic"/>
              <a:buNone/>
              <a:defRPr sz="1600" b="1" i="0" u="none" strike="noStrike" cap="none">
                <a:solidFill>
                  <a:srgbClr val="000000"/>
                </a:solidFill>
                <a:latin typeface="Livvic"/>
                <a:ea typeface="Livvic"/>
                <a:cs typeface="Livvic"/>
                <a:sym typeface="Livvic"/>
              </a:defRPr>
            </a:lvl9pPr>
          </a:lstStyle>
          <a:p>
            <a:pPr algn="ctr"/>
            <a:endParaRPr lang="en-US" dirty="0"/>
          </a:p>
        </p:txBody>
      </p:sp>
      <p:pic>
        <p:nvPicPr>
          <p:cNvPr id="22" name="Picture 21" descr="A picture containing logo&#10;&#10;Description automatically generated">
            <a:extLst>
              <a:ext uri="{FF2B5EF4-FFF2-40B4-BE49-F238E27FC236}">
                <a16:creationId xmlns:a16="http://schemas.microsoft.com/office/drawing/2014/main" id="{9B3105AA-6057-4108-BC4C-9A2BAE8E79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9725" y="1553893"/>
            <a:ext cx="2054808" cy="11160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4" name="Google Shape;344;p40"/>
          <p:cNvSpPr txBox="1">
            <a:spLocks noGrp="1"/>
          </p:cNvSpPr>
          <p:nvPr>
            <p:ph type="ctrTitle"/>
          </p:nvPr>
        </p:nvSpPr>
        <p:spPr>
          <a:xfrm>
            <a:off x="25152" y="45229"/>
            <a:ext cx="8734800" cy="4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dirty="0"/>
              <a:t>Community Engaged Learning, Teaching, and Research</a:t>
            </a:r>
            <a:endParaRPr dirty="0"/>
          </a:p>
        </p:txBody>
      </p:sp>
      <p:sp>
        <p:nvSpPr>
          <p:cNvPr id="350" name="Google Shape;350;p40"/>
          <p:cNvSpPr txBox="1">
            <a:spLocks noGrp="1"/>
          </p:cNvSpPr>
          <p:nvPr>
            <p:ph type="ctrTitle" idx="4294967295"/>
          </p:nvPr>
        </p:nvSpPr>
        <p:spPr>
          <a:xfrm>
            <a:off x="7067550" y="3694113"/>
            <a:ext cx="2076450" cy="48736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b="0">
                <a:solidFill>
                  <a:schemeClr val="lt1"/>
                </a:solidFill>
                <a:latin typeface="Catamaran Light"/>
                <a:ea typeface="Catamaran Light"/>
                <a:cs typeface="Catamaran Light"/>
                <a:sym typeface="Catamaran Light"/>
              </a:rPr>
              <a:t>EMPLOYEES</a:t>
            </a:r>
            <a:endParaRPr sz="1400" b="0" dirty="0">
              <a:solidFill>
                <a:schemeClr val="lt1"/>
              </a:solidFill>
              <a:latin typeface="Catamaran Light"/>
              <a:ea typeface="Catamaran Light"/>
              <a:cs typeface="Catamaran Light"/>
              <a:sym typeface="Catamaran Light"/>
            </a:endParaRPr>
          </a:p>
        </p:txBody>
      </p:sp>
      <p:sp>
        <p:nvSpPr>
          <p:cNvPr id="351" name="Google Shape;351;p40"/>
          <p:cNvSpPr/>
          <p:nvPr/>
        </p:nvSpPr>
        <p:spPr>
          <a:xfrm>
            <a:off x="633374" y="599625"/>
            <a:ext cx="3841993" cy="11679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53" name="Google Shape;353;p40"/>
          <p:cNvSpPr/>
          <p:nvPr/>
        </p:nvSpPr>
        <p:spPr>
          <a:xfrm>
            <a:off x="5624052" y="573480"/>
            <a:ext cx="3135900" cy="1402124"/>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260;p38"/>
          <p:cNvSpPr txBox="1">
            <a:spLocks/>
          </p:cNvSpPr>
          <p:nvPr/>
        </p:nvSpPr>
        <p:spPr>
          <a:xfrm>
            <a:off x="2186880" y="1777464"/>
            <a:ext cx="3830492" cy="905931"/>
          </a:xfrm>
          <a:prstGeom prst="rect">
            <a:avLst/>
          </a:prstGeom>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tamaran Light" panose="020B0604020202020204" charset="0"/>
              <a:cs typeface="Catamaran Light" panose="020B0604020202020204" charset="0"/>
              <a:sym typeface="Arial"/>
            </a:endParaRPr>
          </a:p>
        </p:txBody>
      </p:sp>
      <p:sp>
        <p:nvSpPr>
          <p:cNvPr id="348" name="Google Shape;348;p40"/>
          <p:cNvSpPr txBox="1">
            <a:spLocks noGrp="1"/>
          </p:cNvSpPr>
          <p:nvPr>
            <p:ph type="ctrTitle" idx="4294967295"/>
          </p:nvPr>
        </p:nvSpPr>
        <p:spPr>
          <a:xfrm>
            <a:off x="667437" y="650876"/>
            <a:ext cx="3717354" cy="106369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sz="1400" b="0" dirty="0">
                <a:solidFill>
                  <a:schemeClr val="tx2"/>
                </a:solidFill>
                <a:latin typeface="Catamaran Light"/>
                <a:ea typeface="Catamaran Light"/>
                <a:cs typeface="Catamaran Light"/>
                <a:sym typeface="Catamaran Light"/>
              </a:rPr>
              <a:t>CCESL is committed to supporting community engaged learning, teaching, and research at HWS and in the FLX community. CCESL helps get that work published in many different venues! </a:t>
            </a:r>
            <a:endParaRPr sz="1400" b="0" dirty="0">
              <a:solidFill>
                <a:schemeClr val="tx2"/>
              </a:solidFill>
              <a:latin typeface="Catamaran Light"/>
              <a:ea typeface="Catamaran Light"/>
              <a:cs typeface="Catamaran Light"/>
              <a:sym typeface="Catamaran Light"/>
            </a:endParaRPr>
          </a:p>
        </p:txBody>
      </p:sp>
      <p:sp>
        <p:nvSpPr>
          <p:cNvPr id="18" name="Google Shape;349;p40"/>
          <p:cNvSpPr/>
          <p:nvPr/>
        </p:nvSpPr>
        <p:spPr>
          <a:xfrm>
            <a:off x="633374" y="1849319"/>
            <a:ext cx="3508584" cy="7752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46" name="Google Shape;346;p40"/>
          <p:cNvSpPr txBox="1">
            <a:spLocks noGrp="1"/>
          </p:cNvSpPr>
          <p:nvPr>
            <p:ph type="ctrTitle" idx="4294967295"/>
          </p:nvPr>
        </p:nvSpPr>
        <p:spPr>
          <a:xfrm>
            <a:off x="634522" y="1943553"/>
            <a:ext cx="3507436" cy="4472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500" dirty="0">
                <a:solidFill>
                  <a:schemeClr val="lt1"/>
                </a:solidFill>
              </a:rPr>
              <a:t>Example Publications</a:t>
            </a:r>
            <a:endParaRPr sz="2500" dirty="0">
              <a:solidFill>
                <a:schemeClr val="lt1"/>
              </a:solidFill>
            </a:endParaRPr>
          </a:p>
        </p:txBody>
      </p:sp>
      <p:sp>
        <p:nvSpPr>
          <p:cNvPr id="21" name="Google Shape;197;p31"/>
          <p:cNvSpPr txBox="1">
            <a:spLocks/>
          </p:cNvSpPr>
          <p:nvPr/>
        </p:nvSpPr>
        <p:spPr>
          <a:xfrm>
            <a:off x="5624052" y="606618"/>
            <a:ext cx="3135900" cy="15737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EEEEEE"/>
                </a:solidFill>
                <a:effectLst/>
                <a:uLnTx/>
                <a:uFillTx/>
                <a:latin typeface="Catamaran Light"/>
                <a:cs typeface="Catamaran Light"/>
                <a:sym typeface="Livvic"/>
              </a:rPr>
              <a:t>Get Started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EEEEEE"/>
                </a:solidFill>
                <a:effectLst/>
                <a:uLnTx/>
                <a:uFillTx/>
                <a:latin typeface="Catamaran Light"/>
                <a:cs typeface="Catamaran Light"/>
                <a:sym typeface="Livvic"/>
              </a:rPr>
              <a:t>Fill out our CCESL Survey:  </a:t>
            </a:r>
            <a:r>
              <a:rPr kumimoji="0" lang="en-US" sz="1200" b="0" i="0" u="none" strike="noStrike" kern="0" cap="none" spc="0" normalizeH="0" baseline="0" noProof="0" dirty="0">
                <a:ln>
                  <a:noFill/>
                </a:ln>
                <a:solidFill>
                  <a:srgbClr val="EEEEEE"/>
                </a:solidFill>
                <a:effectLst/>
                <a:uLnTx/>
                <a:uFillTx/>
                <a:latin typeface="Catamaran Light"/>
                <a:cs typeface="Catamaran Light"/>
                <a:sym typeface="Livvic"/>
                <a:hlinkClick r:id="rId3">
                  <a:extLst>
                    <a:ext uri="{A12FA001-AC4F-418D-AE19-62706E023703}">
                      <ahyp:hlinkClr xmlns:ahyp="http://schemas.microsoft.com/office/drawing/2018/hyperlinkcolor" xmlns="" val="tx"/>
                    </a:ext>
                  </a:extLst>
                </a:hlinkClick>
              </a:rPr>
              <a:t>https://www.surveymonkey.com/r/FFNJSFB</a:t>
            </a:r>
            <a:endParaRPr kumimoji="0" lang="en-US" sz="1200" b="0" i="0" u="none" strike="noStrike" kern="0" cap="none" spc="0" normalizeH="0" baseline="0" noProof="0" dirty="0">
              <a:ln>
                <a:noFill/>
              </a:ln>
              <a:solidFill>
                <a:srgbClr val="EEEEEE"/>
              </a:solidFill>
              <a:effectLst/>
              <a:uLnTx/>
              <a:uFillTx/>
              <a:latin typeface="Catamaran Light"/>
              <a:cs typeface="Catamaran Light"/>
              <a:sym typeface="Livvic"/>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EEEEEE"/>
                </a:solidFill>
                <a:effectLst/>
                <a:uLnTx/>
                <a:uFillTx/>
                <a:latin typeface="Catamaran Light"/>
                <a:cs typeface="Catamaran Light"/>
                <a:sym typeface="Livvic"/>
              </a:rPr>
              <a:t>Reach out to CCESL for coaching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EEEEEE"/>
                </a:solidFill>
                <a:effectLst/>
                <a:uLnTx/>
                <a:uFillTx/>
                <a:latin typeface="Catamaran Light"/>
                <a:cs typeface="Catamaran Light"/>
                <a:sym typeface="Livvic"/>
              </a:rPr>
              <a:t>Check out our community partners proposals on the CCESL website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400" b="0" i="0" u="none" strike="noStrike" kern="0" cap="none" spc="0" normalizeH="0" baseline="0" noProof="0" dirty="0">
              <a:ln>
                <a:noFill/>
              </a:ln>
              <a:solidFill>
                <a:srgbClr val="EEEEEE"/>
              </a:solidFill>
              <a:effectLst/>
              <a:uLnTx/>
              <a:uFillTx/>
              <a:latin typeface="Catamaran Light"/>
              <a:cs typeface="Catamaran Light"/>
              <a:sym typeface="Livvic"/>
            </a:endParaRPr>
          </a:p>
        </p:txBody>
      </p:sp>
      <p:sp>
        <p:nvSpPr>
          <p:cNvPr id="4" name="Down Arrow 3">
            <a:extLst>
              <a:ext uri="{FF2B5EF4-FFF2-40B4-BE49-F238E27FC236}">
                <a16:creationId xmlns:a16="http://schemas.microsoft.com/office/drawing/2014/main" id="{2E0F70DF-AC09-41B6-AC8C-2E89AB03A578}"/>
              </a:ext>
            </a:extLst>
          </p:cNvPr>
          <p:cNvSpPr/>
          <p:nvPr/>
        </p:nvSpPr>
        <p:spPr>
          <a:xfrm>
            <a:off x="6949440" y="2001365"/>
            <a:ext cx="832104" cy="4545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0" name="Google Shape;348;p40">
            <a:extLst>
              <a:ext uri="{FF2B5EF4-FFF2-40B4-BE49-F238E27FC236}">
                <a16:creationId xmlns:a16="http://schemas.microsoft.com/office/drawing/2014/main" id="{72C6775C-322A-1037-2718-9E73A7A6D758}"/>
              </a:ext>
            </a:extLst>
          </p:cNvPr>
          <p:cNvSpPr txBox="1">
            <a:spLocks/>
          </p:cNvSpPr>
          <p:nvPr/>
        </p:nvSpPr>
        <p:spPr>
          <a:xfrm>
            <a:off x="673753" y="2818783"/>
            <a:ext cx="3717354" cy="18593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1pPr>
            <a:lvl2pPr marR="0" lvl="1"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2pPr>
            <a:lvl3pPr marR="0" lvl="2"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3pPr>
            <a:lvl4pPr marR="0" lvl="3"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4pPr>
            <a:lvl5pPr marR="0" lvl="4"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5pPr>
            <a:lvl6pPr marR="0" lvl="5"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6pPr>
            <a:lvl7pPr marR="0" lvl="6"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7pPr>
            <a:lvl8pPr marR="0" lvl="7"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8pPr>
            <a:lvl9pPr marR="0" lvl="8" algn="l" rtl="0">
              <a:lnSpc>
                <a:spcPct val="100000"/>
              </a:lnSpc>
              <a:spcBef>
                <a:spcPts val="0"/>
              </a:spcBef>
              <a:spcAft>
                <a:spcPts val="0"/>
              </a:spcAft>
              <a:buClr>
                <a:schemeClr val="dk1"/>
              </a:buClr>
              <a:buSzPts val="2800"/>
              <a:buFont typeface="Livvic"/>
              <a:buNone/>
              <a:defRPr sz="2800" b="1" i="0" u="none" strike="noStrike" cap="none">
                <a:solidFill>
                  <a:schemeClr val="dk1"/>
                </a:solidFill>
                <a:latin typeface="Livvic"/>
                <a:ea typeface="Livvic"/>
                <a:cs typeface="Livvic"/>
                <a:sym typeface="Livvic"/>
              </a:defRPr>
            </a:lvl9pPr>
          </a:lstStyle>
          <a:p>
            <a:pPr marL="0" marR="0" lvl="0" indent="0" algn="l" defTabSz="914400" rtl="0" eaLnBrk="1" fontAlgn="auto" latinLnBrk="0" hangingPunct="1">
              <a:lnSpc>
                <a:spcPct val="100000"/>
              </a:lnSpc>
              <a:spcBef>
                <a:spcPts val="0"/>
              </a:spcBef>
              <a:spcAft>
                <a:spcPts val="1200"/>
              </a:spcAft>
              <a:buClr>
                <a:srgbClr val="434343"/>
              </a:buClr>
              <a:buSzPts val="2800"/>
              <a:buFont typeface="Livvic"/>
              <a:buNone/>
              <a:tabLst/>
              <a:defRPr/>
            </a:pPr>
            <a:endParaRPr kumimoji="0" lang="en-US" sz="1100" b="0" i="0" u="none" strike="noStrike" kern="0" cap="none" spc="0" normalizeH="0" baseline="0" noProof="0" dirty="0">
              <a:ln>
                <a:noFill/>
              </a:ln>
              <a:solidFill>
                <a:srgbClr val="EEEEEE"/>
              </a:solidFill>
              <a:effectLst/>
              <a:uLnTx/>
              <a:uFillTx/>
              <a:latin typeface="Catamaran Light"/>
              <a:cs typeface="Catamaran Light"/>
              <a:sym typeface="Livvic"/>
            </a:endParaRPr>
          </a:p>
        </p:txBody>
      </p:sp>
      <p:pic>
        <p:nvPicPr>
          <p:cNvPr id="31" name="Content Placeholder 7">
            <a:extLst>
              <a:ext uri="{FF2B5EF4-FFF2-40B4-BE49-F238E27FC236}">
                <a16:creationId xmlns:a16="http://schemas.microsoft.com/office/drawing/2014/main" id="{870F752A-7D3A-D110-6096-B19C6B94A93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87210" y="2709156"/>
            <a:ext cx="1895073" cy="2390660"/>
          </a:xfrm>
          <a:prstGeom prst="rect">
            <a:avLst/>
          </a:prstGeom>
        </p:spPr>
      </p:pic>
      <p:pic>
        <p:nvPicPr>
          <p:cNvPr id="6" name="Picture 5">
            <a:extLst>
              <a:ext uri="{FF2B5EF4-FFF2-40B4-BE49-F238E27FC236}">
                <a16:creationId xmlns:a16="http://schemas.microsoft.com/office/drawing/2014/main" id="{B2407326-34DA-E54F-B6A1-534012512A3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7987" y="2481684"/>
            <a:ext cx="1650069" cy="2545929"/>
          </a:xfrm>
          <a:prstGeom prst="rect">
            <a:avLst/>
          </a:prstGeom>
        </p:spPr>
      </p:pic>
      <p:pic>
        <p:nvPicPr>
          <p:cNvPr id="5" name="Picture 4">
            <a:extLst>
              <a:ext uri="{FF2B5EF4-FFF2-40B4-BE49-F238E27FC236}">
                <a16:creationId xmlns:a16="http://schemas.microsoft.com/office/drawing/2014/main" id="{2B17B8F5-920A-AB9D-38A5-FCFB4773A74F}"/>
              </a:ext>
            </a:extLst>
          </p:cNvPr>
          <p:cNvPicPr>
            <a:picLocks noChangeAspect="1"/>
          </p:cNvPicPr>
          <p:nvPr/>
        </p:nvPicPr>
        <p:blipFill>
          <a:blip r:embed="rId6"/>
          <a:stretch>
            <a:fillRect/>
          </a:stretch>
        </p:blipFill>
        <p:spPr>
          <a:xfrm>
            <a:off x="4744980" y="2481684"/>
            <a:ext cx="3948835" cy="2459859"/>
          </a:xfrm>
          <a:prstGeom prst="rect">
            <a:avLst/>
          </a:prstGeom>
        </p:spPr>
      </p:pic>
    </p:spTree>
    <p:extLst>
      <p:ext uri="{BB962C8B-B14F-4D97-AF65-F5344CB8AC3E}">
        <p14:creationId xmlns:p14="http://schemas.microsoft.com/office/powerpoint/2010/main" val="545856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200" b="-40066"/>
          <a:stretch/>
        </p:blipFill>
        <p:spPr>
          <a:xfrm>
            <a:off x="1143000" y="0"/>
            <a:ext cx="6858000" cy="5143500"/>
          </a:xfrm>
          <a:prstGeom prst="rect">
            <a:avLst/>
          </a:prstGeom>
        </p:spPr>
      </p:pic>
      <p:sp>
        <p:nvSpPr>
          <p:cNvPr id="195" name="Google Shape;195;p31"/>
          <p:cNvSpPr/>
          <p:nvPr/>
        </p:nvSpPr>
        <p:spPr>
          <a:xfrm>
            <a:off x="0" y="2632200"/>
            <a:ext cx="9144000" cy="251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31"/>
          <p:cNvSpPr txBox="1">
            <a:spLocks noGrp="1"/>
          </p:cNvSpPr>
          <p:nvPr>
            <p:ph type="ctrTitle"/>
          </p:nvPr>
        </p:nvSpPr>
        <p:spPr>
          <a:xfrm>
            <a:off x="4663512" y="2779525"/>
            <a:ext cx="2301324" cy="44077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u="sng" dirty="0"/>
              <a:t>SPRING SEMESTER</a:t>
            </a:r>
            <a:endParaRPr u="sng" dirty="0"/>
          </a:p>
        </p:txBody>
      </p:sp>
      <p:sp>
        <p:nvSpPr>
          <p:cNvPr id="196" name="Google Shape;196;p31"/>
          <p:cNvSpPr txBox="1">
            <a:spLocks noGrp="1"/>
          </p:cNvSpPr>
          <p:nvPr>
            <p:ph type="subTitle" idx="1"/>
          </p:nvPr>
        </p:nvSpPr>
        <p:spPr>
          <a:xfrm>
            <a:off x="4686212" y="3211562"/>
            <a:ext cx="2408982" cy="9462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s" dirty="0">
                <a:solidFill>
                  <a:schemeClr val="lt1"/>
                </a:solidFill>
              </a:rPr>
              <a:t>Community Lunch Program </a:t>
            </a:r>
          </a:p>
          <a:p>
            <a:pPr marL="171450" lvl="0" indent="-171450" algn="l" rtl="0">
              <a:spcBef>
                <a:spcPts val="0"/>
              </a:spcBef>
              <a:spcAft>
                <a:spcPts val="0"/>
              </a:spcAft>
              <a:buFont typeface="Arial" panose="020B0604020202020204" pitchFamily="34" charset="0"/>
              <a:buChar char="•"/>
            </a:pPr>
            <a:r>
              <a:rPr lang="es" dirty="0">
                <a:solidFill>
                  <a:schemeClr val="lt1"/>
                </a:solidFill>
              </a:rPr>
              <a:t>Red Cross Blood Drive</a:t>
            </a:r>
          </a:p>
          <a:p>
            <a:pPr marL="171450" lvl="0" indent="-171450" algn="l" rtl="0">
              <a:spcBef>
                <a:spcPts val="0"/>
              </a:spcBef>
              <a:spcAft>
                <a:spcPts val="0"/>
              </a:spcAft>
              <a:buFont typeface="Arial" panose="020B0604020202020204" pitchFamily="34" charset="0"/>
              <a:buChar char="•"/>
            </a:pPr>
            <a:r>
              <a:rPr lang="es" dirty="0">
                <a:solidFill>
                  <a:schemeClr val="lt1"/>
                </a:solidFill>
              </a:rPr>
              <a:t>GEMS</a:t>
            </a:r>
          </a:p>
          <a:p>
            <a:pPr marL="171450" lvl="0" indent="-171450" algn="l" rtl="0">
              <a:spcBef>
                <a:spcPts val="0"/>
              </a:spcBef>
              <a:spcAft>
                <a:spcPts val="0"/>
              </a:spcAft>
              <a:buFont typeface="Arial" panose="020B0604020202020204" pitchFamily="34" charset="0"/>
              <a:buChar char="•"/>
            </a:pPr>
            <a:r>
              <a:rPr lang="es" dirty="0">
                <a:solidFill>
                  <a:schemeClr val="lt1"/>
                </a:solidFill>
              </a:rPr>
              <a:t>Spring Day of Service</a:t>
            </a:r>
          </a:p>
          <a:p>
            <a:pPr marL="171450" lvl="0" indent="-171450" algn="l" rtl="0">
              <a:spcBef>
                <a:spcPts val="0"/>
              </a:spcBef>
              <a:spcAft>
                <a:spcPts val="0"/>
              </a:spcAft>
              <a:buFont typeface="Arial" panose="020B0604020202020204" pitchFamily="34" charset="0"/>
              <a:buChar char="•"/>
            </a:pPr>
            <a:r>
              <a:rPr lang="es" dirty="0">
                <a:solidFill>
                  <a:schemeClr val="lt1"/>
                </a:solidFill>
              </a:rPr>
              <a:t>Alternative Spring Break Trips</a:t>
            </a:r>
          </a:p>
          <a:p>
            <a:pPr marL="171450" lvl="0" indent="-171450" algn="l" rtl="0">
              <a:spcBef>
                <a:spcPts val="0"/>
              </a:spcBef>
              <a:spcAft>
                <a:spcPts val="0"/>
              </a:spcAft>
              <a:buFont typeface="Arial" panose="020B0604020202020204" pitchFamily="34" charset="0"/>
              <a:buChar char="•"/>
            </a:pPr>
            <a:r>
              <a:rPr lang="es" dirty="0">
                <a:solidFill>
                  <a:schemeClr val="lt1"/>
                </a:solidFill>
              </a:rPr>
              <a:t>Community Engaged Scholarship Forum</a:t>
            </a:r>
          </a:p>
          <a:p>
            <a:pPr marL="171450" lvl="0" indent="-171450" algn="l" rtl="0">
              <a:spcBef>
                <a:spcPts val="0"/>
              </a:spcBef>
              <a:spcAft>
                <a:spcPts val="0"/>
              </a:spcAft>
              <a:buFont typeface="Arial" panose="020B0604020202020204" pitchFamily="34" charset="0"/>
              <a:buChar char="•"/>
            </a:pPr>
            <a:r>
              <a:rPr lang="es" dirty="0">
                <a:solidFill>
                  <a:schemeClr val="lt1"/>
                </a:solidFill>
              </a:rPr>
              <a:t>HWS Community Donation</a:t>
            </a:r>
            <a:endParaRPr dirty="0">
              <a:solidFill>
                <a:schemeClr val="lt1"/>
              </a:solidFill>
            </a:endParaRPr>
          </a:p>
        </p:txBody>
      </p:sp>
      <p:sp>
        <p:nvSpPr>
          <p:cNvPr id="198" name="Google Shape;198;p31"/>
          <p:cNvSpPr txBox="1">
            <a:spLocks noGrp="1"/>
          </p:cNvSpPr>
          <p:nvPr>
            <p:ph type="ctrTitle" idx="2"/>
          </p:nvPr>
        </p:nvSpPr>
        <p:spPr>
          <a:xfrm>
            <a:off x="277273" y="2803881"/>
            <a:ext cx="1260330" cy="41101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u="sng" dirty="0"/>
              <a:t>ALL YEAR</a:t>
            </a:r>
            <a:endParaRPr u="sng" dirty="0"/>
          </a:p>
        </p:txBody>
      </p:sp>
      <p:sp>
        <p:nvSpPr>
          <p:cNvPr id="197" name="Google Shape;197;p31"/>
          <p:cNvSpPr txBox="1">
            <a:spLocks noGrp="1"/>
          </p:cNvSpPr>
          <p:nvPr>
            <p:ph type="subTitle" idx="3"/>
          </p:nvPr>
        </p:nvSpPr>
        <p:spPr>
          <a:xfrm>
            <a:off x="277273" y="3143003"/>
            <a:ext cx="1709072" cy="149139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s" dirty="0">
                <a:solidFill>
                  <a:schemeClr val="tx2"/>
                </a:solidFill>
              </a:rPr>
              <a:t>Service-Learning Classes</a:t>
            </a:r>
          </a:p>
          <a:p>
            <a:pPr marL="171450" lvl="0" indent="-171450" algn="l" rtl="0">
              <a:spcBef>
                <a:spcPts val="0"/>
              </a:spcBef>
              <a:spcAft>
                <a:spcPts val="0"/>
              </a:spcAft>
              <a:buFont typeface="Arial" panose="020B0604020202020204" pitchFamily="34" charset="0"/>
              <a:buChar char="•"/>
            </a:pPr>
            <a:r>
              <a:rPr lang="es" dirty="0">
                <a:solidFill>
                  <a:schemeClr val="tx2"/>
                </a:solidFill>
              </a:rPr>
              <a:t>Community Based Research projects</a:t>
            </a:r>
          </a:p>
          <a:p>
            <a:pPr marL="171450" lvl="0" indent="-171450" algn="l" rtl="0">
              <a:spcBef>
                <a:spcPts val="0"/>
              </a:spcBef>
              <a:spcAft>
                <a:spcPts val="0"/>
              </a:spcAft>
              <a:buFont typeface="Arial" panose="020B0604020202020204" pitchFamily="34" charset="0"/>
              <a:buChar char="•"/>
            </a:pPr>
            <a:r>
              <a:rPr lang="es" dirty="0">
                <a:solidFill>
                  <a:schemeClr val="tx2"/>
                </a:solidFill>
              </a:rPr>
              <a:t>Service clubs</a:t>
            </a:r>
          </a:p>
          <a:p>
            <a:pPr marL="171450" lvl="0" indent="-171450" algn="l" rtl="0">
              <a:spcBef>
                <a:spcPts val="0"/>
              </a:spcBef>
              <a:spcAft>
                <a:spcPts val="0"/>
              </a:spcAft>
              <a:buFont typeface="Arial" panose="020B0604020202020204" pitchFamily="34" charset="0"/>
              <a:buChar char="•"/>
            </a:pPr>
            <a:r>
              <a:rPr lang="es" dirty="0">
                <a:solidFill>
                  <a:schemeClr val="tx2"/>
                </a:solidFill>
              </a:rPr>
              <a:t>HWS Corps (Youth Tutoring)</a:t>
            </a:r>
          </a:p>
          <a:p>
            <a:pPr marL="171450" lvl="0" indent="-171450" algn="l" rtl="0">
              <a:spcBef>
                <a:spcPts val="0"/>
              </a:spcBef>
              <a:spcAft>
                <a:spcPts val="0"/>
              </a:spcAft>
              <a:buFont typeface="Arial" panose="020B0604020202020204" pitchFamily="34" charset="0"/>
              <a:buChar char="•"/>
            </a:pPr>
            <a:r>
              <a:rPr lang="es" dirty="0">
                <a:solidFill>
                  <a:schemeClr val="tx2"/>
                </a:solidFill>
              </a:rPr>
              <a:t>HWS Civic Scholars</a:t>
            </a:r>
          </a:p>
          <a:p>
            <a:pPr marL="171450" lvl="0" indent="-171450" algn="l" rtl="0">
              <a:spcBef>
                <a:spcPts val="0"/>
              </a:spcBef>
              <a:spcAft>
                <a:spcPts val="0"/>
              </a:spcAft>
              <a:buFont typeface="Arial" panose="020B0604020202020204" pitchFamily="34" charset="0"/>
              <a:buChar char="•"/>
            </a:pPr>
            <a:r>
              <a:rPr lang="es" dirty="0">
                <a:solidFill>
                  <a:schemeClr val="tx2"/>
                </a:solidFill>
              </a:rPr>
              <a:t>FLX College Leader Corps</a:t>
            </a:r>
          </a:p>
          <a:p>
            <a:pPr marL="171450" lvl="0" indent="-171450" algn="l" rtl="0">
              <a:spcBef>
                <a:spcPts val="0"/>
              </a:spcBef>
              <a:spcAft>
                <a:spcPts val="0"/>
              </a:spcAft>
              <a:buFont typeface="Arial" panose="020B0604020202020204" pitchFamily="34" charset="0"/>
              <a:buChar char="•"/>
            </a:pPr>
            <a:r>
              <a:rPr lang="es" dirty="0">
                <a:solidFill>
                  <a:schemeClr val="tx2"/>
                </a:solidFill>
              </a:rPr>
              <a:t>HWS Votes</a:t>
            </a:r>
          </a:p>
          <a:p>
            <a:pPr marL="171450" lvl="0" indent="-171450" algn="l" rtl="0">
              <a:spcBef>
                <a:spcPts val="0"/>
              </a:spcBef>
              <a:spcAft>
                <a:spcPts val="0"/>
              </a:spcAft>
              <a:buFont typeface="Arial" panose="020B0604020202020204" pitchFamily="34" charset="0"/>
              <a:buChar char="•"/>
            </a:pPr>
            <a:r>
              <a:rPr lang="es" dirty="0">
                <a:solidFill>
                  <a:schemeClr val="tx2"/>
                </a:solidFill>
              </a:rPr>
              <a:t>CCESL Link House</a:t>
            </a:r>
          </a:p>
          <a:p>
            <a:pPr marL="171450" lvl="0" indent="-171450" algn="l" rtl="0">
              <a:spcBef>
                <a:spcPts val="0"/>
              </a:spcBef>
              <a:spcAft>
                <a:spcPts val="0"/>
              </a:spcAft>
              <a:buFont typeface="Arial" panose="020B0604020202020204" pitchFamily="34" charset="0"/>
              <a:buChar char="•"/>
            </a:pPr>
            <a:r>
              <a:rPr lang="es" dirty="0">
                <a:solidFill>
                  <a:schemeClr val="tx2"/>
                </a:solidFill>
              </a:rPr>
              <a:t>AmeriCorps + Peace Corps recruitment</a:t>
            </a:r>
            <a:endParaRPr dirty="0">
              <a:solidFill>
                <a:schemeClr val="tx2"/>
              </a:solidFill>
            </a:endParaRPr>
          </a:p>
        </p:txBody>
      </p:sp>
      <p:sp>
        <p:nvSpPr>
          <p:cNvPr id="193" name="Google Shape;193;p31"/>
          <p:cNvSpPr txBox="1">
            <a:spLocks noGrp="1"/>
          </p:cNvSpPr>
          <p:nvPr>
            <p:ph type="ctrTitle" idx="4"/>
          </p:nvPr>
        </p:nvSpPr>
        <p:spPr>
          <a:xfrm>
            <a:off x="1069099" y="20423"/>
            <a:ext cx="4900497"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bg1"/>
                </a:solidFill>
                <a:effectLst>
                  <a:outerShdw blurRad="38100" dist="38100" dir="2700000" algn="tl">
                    <a:srgbClr val="000000">
                      <a:alpha val="43137"/>
                    </a:srgbClr>
                  </a:outerShdw>
                </a:effectLst>
              </a:rPr>
              <a:t>OUR PROGRAMS AT A GLANCE</a:t>
            </a:r>
            <a:endParaRPr dirty="0">
              <a:solidFill>
                <a:schemeClr val="bg1"/>
              </a:solidFill>
              <a:effectLst>
                <a:outerShdw blurRad="38100" dist="38100" dir="2700000" algn="tl">
                  <a:srgbClr val="000000">
                    <a:alpha val="43137"/>
                  </a:srgbClr>
                </a:outerShdw>
              </a:effectLst>
            </a:endParaRPr>
          </a:p>
        </p:txBody>
      </p:sp>
      <p:sp>
        <p:nvSpPr>
          <p:cNvPr id="200" name="Google Shape;200;p31"/>
          <p:cNvSpPr txBox="1">
            <a:spLocks noGrp="1"/>
          </p:cNvSpPr>
          <p:nvPr>
            <p:ph type="ctrTitle" idx="5"/>
          </p:nvPr>
        </p:nvSpPr>
        <p:spPr>
          <a:xfrm>
            <a:off x="2128155" y="2767205"/>
            <a:ext cx="1939767" cy="4299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u="sng" dirty="0"/>
              <a:t>FALL SEMESTER</a:t>
            </a:r>
            <a:endParaRPr u="sng" dirty="0"/>
          </a:p>
        </p:txBody>
      </p:sp>
      <p:sp>
        <p:nvSpPr>
          <p:cNvPr id="201" name="Google Shape;201;p31"/>
          <p:cNvSpPr txBox="1">
            <a:spLocks noGrp="1"/>
          </p:cNvSpPr>
          <p:nvPr>
            <p:ph type="subTitle" idx="6"/>
          </p:nvPr>
        </p:nvSpPr>
        <p:spPr>
          <a:xfrm>
            <a:off x="2128155" y="3211562"/>
            <a:ext cx="1963331" cy="946200"/>
          </a:xfrm>
          <a:prstGeom prst="rect">
            <a:avLst/>
          </a:prstGeom>
        </p:spPr>
        <p:txBody>
          <a:bodyPr spcFirstLastPara="1" wrap="square" lIns="91425" tIns="91425" rIns="91425" bIns="91425" anchor="t" anchorCtr="0">
            <a:noAutofit/>
          </a:bodyPr>
          <a:lstStyle/>
          <a:p>
            <a:pPr marL="171450" lvl="0" indent="-171450">
              <a:buFont typeface="Arial" panose="020B0604020202020204" pitchFamily="34" charset="0"/>
              <a:buChar char="•"/>
            </a:pPr>
            <a:r>
              <a:rPr lang="en-US" dirty="0">
                <a:solidFill>
                  <a:schemeClr val="lt1"/>
                </a:solidFill>
              </a:rPr>
              <a:t>First Year Orientation Day of Service </a:t>
            </a:r>
          </a:p>
          <a:p>
            <a:pPr marL="171450" lvl="0" indent="-171450">
              <a:buFont typeface="Arial" panose="020B0604020202020204" pitchFamily="34" charset="0"/>
              <a:buChar char="•"/>
            </a:pPr>
            <a:r>
              <a:rPr lang="en-US" dirty="0">
                <a:solidFill>
                  <a:schemeClr val="lt1"/>
                </a:solidFill>
              </a:rPr>
              <a:t>Fall Day of Service </a:t>
            </a:r>
          </a:p>
          <a:p>
            <a:pPr marL="171450" lvl="0" indent="-171450">
              <a:buFont typeface="Arial" panose="020B0604020202020204" pitchFamily="34" charset="0"/>
              <a:buChar char="•"/>
            </a:pPr>
            <a:r>
              <a:rPr lang="en-US" dirty="0">
                <a:solidFill>
                  <a:schemeClr val="lt1"/>
                </a:solidFill>
              </a:rPr>
              <a:t>Community Lunch Program</a:t>
            </a:r>
          </a:p>
          <a:p>
            <a:pPr marL="171450" lvl="0" indent="-171450">
              <a:buFont typeface="Arial" panose="020B0604020202020204" pitchFamily="34" charset="0"/>
              <a:buChar char="•"/>
            </a:pPr>
            <a:r>
              <a:rPr lang="en-US" dirty="0">
                <a:solidFill>
                  <a:schemeClr val="lt1"/>
                </a:solidFill>
              </a:rPr>
              <a:t>Red Cross Blood Drive </a:t>
            </a:r>
          </a:p>
          <a:p>
            <a:pPr marL="171450" lvl="0" indent="-171450">
              <a:buFont typeface="Arial" panose="020B0604020202020204" pitchFamily="34" charset="0"/>
              <a:buChar char="•"/>
            </a:pPr>
            <a:r>
              <a:rPr lang="en-US" dirty="0">
                <a:solidFill>
                  <a:schemeClr val="lt1"/>
                </a:solidFill>
              </a:rPr>
              <a:t>Holiday Gift Project</a:t>
            </a:r>
            <a:endParaRPr dirty="0">
              <a:solidFill>
                <a:schemeClr val="lt1"/>
              </a:solidFill>
            </a:endParaRPr>
          </a:p>
          <a:p>
            <a:pPr marL="0" lvl="0" indent="0" algn="l" rtl="0">
              <a:spcBef>
                <a:spcPts val="0"/>
              </a:spcBef>
              <a:spcAft>
                <a:spcPts val="0"/>
              </a:spcAft>
              <a:buNone/>
            </a:pPr>
            <a:endParaRPr dirty="0">
              <a:solidFill>
                <a:schemeClr val="lt1"/>
              </a:solidFill>
            </a:endParaRPr>
          </a:p>
        </p:txBody>
      </p:sp>
      <p:sp>
        <p:nvSpPr>
          <p:cNvPr id="202" name="Google Shape;202;p31"/>
          <p:cNvSpPr/>
          <p:nvPr/>
        </p:nvSpPr>
        <p:spPr>
          <a:xfrm rot="10800000" flipH="1">
            <a:off x="0" y="2424900"/>
            <a:ext cx="9144000" cy="207300"/>
          </a:xfrm>
          <a:prstGeom prst="rect">
            <a:avLst/>
          </a:prstGeom>
          <a:solidFill>
            <a:schemeClr val="accent1">
              <a:alpha val="6179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200;p31"/>
          <p:cNvSpPr txBox="1">
            <a:spLocks/>
          </p:cNvSpPr>
          <p:nvPr/>
        </p:nvSpPr>
        <p:spPr>
          <a:xfrm>
            <a:off x="7559560" y="2811166"/>
            <a:ext cx="1222941" cy="4299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1pPr>
            <a:lvl2pPr marR="0" lvl="1"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2pPr>
            <a:lvl3pPr marR="0" lvl="2"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3pPr>
            <a:lvl4pPr marR="0" lvl="3"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4pPr>
            <a:lvl5pPr marR="0" lvl="4"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5pPr>
            <a:lvl6pPr marR="0" lvl="5"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6pPr>
            <a:lvl7pPr marR="0" lvl="6"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7pPr>
            <a:lvl8pPr marR="0" lvl="7"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8pPr>
            <a:lvl9pPr marR="0" lvl="8" algn="l" rtl="0">
              <a:lnSpc>
                <a:spcPct val="100000"/>
              </a:lnSpc>
              <a:spcBef>
                <a:spcPts val="0"/>
              </a:spcBef>
              <a:spcAft>
                <a:spcPts val="0"/>
              </a:spcAft>
              <a:buClr>
                <a:schemeClr val="lt1"/>
              </a:buClr>
              <a:buSzPts val="1800"/>
              <a:buFont typeface="Livvic"/>
              <a:buNone/>
              <a:defRPr sz="1800" b="1" i="0" u="none" strike="noStrike" cap="none">
                <a:solidFill>
                  <a:schemeClr val="lt1"/>
                </a:solidFill>
                <a:latin typeface="Livvic"/>
                <a:ea typeface="Livvic"/>
                <a:cs typeface="Livvic"/>
                <a:sym typeface="Livvic"/>
              </a:defRPr>
            </a:lvl9pPr>
          </a:lstStyle>
          <a:p>
            <a:r>
              <a:rPr lang="en-US" u="sng" dirty="0"/>
              <a:t>SUMMER</a:t>
            </a:r>
          </a:p>
        </p:txBody>
      </p:sp>
      <p:sp>
        <p:nvSpPr>
          <p:cNvPr id="13" name="Google Shape;196;p31"/>
          <p:cNvSpPr txBox="1">
            <a:spLocks/>
          </p:cNvSpPr>
          <p:nvPr/>
        </p:nvSpPr>
        <p:spPr>
          <a:xfrm>
            <a:off x="7559560" y="3197162"/>
            <a:ext cx="1522200" cy="94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171450" indent="-171450">
              <a:buFont typeface="Arial" panose="020B0604020202020204" pitchFamily="34" charset="0"/>
              <a:buChar char="•"/>
            </a:pPr>
            <a:r>
              <a:rPr lang="en-US" dirty="0">
                <a:solidFill>
                  <a:schemeClr val="lt1"/>
                </a:solidFill>
              </a:rPr>
              <a:t>Summer of Service</a:t>
            </a:r>
          </a:p>
        </p:txBody>
      </p:sp>
      <p:pic>
        <p:nvPicPr>
          <p:cNvPr id="14" name="Picture 13">
            <a:extLst>
              <a:ext uri="{FF2B5EF4-FFF2-40B4-BE49-F238E27FC236}">
                <a16:creationId xmlns:a16="http://schemas.microsoft.com/office/drawing/2014/main" id="{41BE26EC-0A32-44D9-A799-4E04224ECD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9748" y="4624808"/>
            <a:ext cx="1661910" cy="345795"/>
          </a:xfrm>
          <a:prstGeom prst="rect">
            <a:avLst/>
          </a:prstGeom>
        </p:spPr>
      </p:pic>
      <p:sp>
        <p:nvSpPr>
          <p:cNvPr id="15" name="Google Shape;197;p31">
            <a:extLst>
              <a:ext uri="{FF2B5EF4-FFF2-40B4-BE49-F238E27FC236}">
                <a16:creationId xmlns:a16="http://schemas.microsoft.com/office/drawing/2014/main" id="{AD9A694F-C58C-4A5C-8A2D-916C1375EEEF}"/>
              </a:ext>
            </a:extLst>
          </p:cNvPr>
          <p:cNvSpPr txBox="1">
            <a:spLocks/>
          </p:cNvSpPr>
          <p:nvPr/>
        </p:nvSpPr>
        <p:spPr>
          <a:xfrm>
            <a:off x="6790629" y="4520379"/>
            <a:ext cx="2353371" cy="7279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000"/>
              <a:buFont typeface="Catamaran Light"/>
              <a:buNone/>
              <a:defRPr sz="1000" b="0" i="0" u="none" strike="noStrike" cap="none">
                <a:solidFill>
                  <a:srgbClr val="000000"/>
                </a:solidFill>
                <a:latin typeface="Catamaran Light"/>
                <a:ea typeface="Catamaran Light"/>
                <a:cs typeface="Catamaran Light"/>
                <a:sym typeface="Catamaran Light"/>
              </a:defRPr>
            </a:lvl1pPr>
            <a:lvl2pPr marL="914400" marR="0" lvl="1"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2pPr>
            <a:lvl3pPr marL="1371600" marR="0" lvl="2"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3pPr>
            <a:lvl4pPr marL="1828800" marR="0" lvl="3"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4pPr>
            <a:lvl5pPr marL="2286000" marR="0" lvl="4"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5pPr>
            <a:lvl6pPr marL="2743200" marR="0" lvl="5"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6pPr>
            <a:lvl7pPr marL="3200400" marR="0" lvl="6"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7pPr>
            <a:lvl8pPr marL="3657600" marR="0" lvl="7"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8pPr>
            <a:lvl9pPr marL="4114800" marR="0" lvl="8" indent="-304800" algn="l" rtl="0">
              <a:lnSpc>
                <a:spcPct val="100000"/>
              </a:lnSpc>
              <a:spcBef>
                <a:spcPts val="0"/>
              </a:spcBef>
              <a:spcAft>
                <a:spcPts val="0"/>
              </a:spcAft>
              <a:buClr>
                <a:schemeClr val="dk1"/>
              </a:buClr>
              <a:buSzPts val="1000"/>
              <a:buFont typeface="Catamaran Light"/>
              <a:buNone/>
              <a:defRPr sz="1000" b="0" i="0" u="none" strike="noStrike" cap="none">
                <a:solidFill>
                  <a:schemeClr val="dk1"/>
                </a:solidFill>
                <a:latin typeface="Catamaran Light"/>
                <a:ea typeface="Catamaran Light"/>
                <a:cs typeface="Catamaran Light"/>
                <a:sym typeface="Catamaran Light"/>
              </a:defRPr>
            </a:lvl9pPr>
          </a:lstStyle>
          <a:p>
            <a:pPr marL="0" indent="0"/>
            <a:r>
              <a:rPr lang="en-US" dirty="0">
                <a:solidFill>
                  <a:schemeClr val="tx2"/>
                </a:solidFill>
              </a:rPr>
              <a:t>CCESL is proud to have supported the ‘cradle to career’ and equity focused work of Geneva 2030 since 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p:nvPr/>
        </p:nvSpPr>
        <p:spPr>
          <a:xfrm>
            <a:off x="87897" y="150674"/>
            <a:ext cx="4059900" cy="111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25" name="Google Shape;225;p34"/>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4679629" y="2402958"/>
            <a:ext cx="4439335" cy="2612951"/>
          </a:xfrm>
          <a:prstGeom prst="rect">
            <a:avLst/>
          </a:prstGeom>
          <a:noFill/>
          <a:ln>
            <a:noFill/>
          </a:ln>
        </p:spPr>
      </p:pic>
      <p:sp>
        <p:nvSpPr>
          <p:cNvPr id="226" name="Google Shape;226;p34"/>
          <p:cNvSpPr/>
          <p:nvPr/>
        </p:nvSpPr>
        <p:spPr>
          <a:xfrm rot="-5400000" flipH="1">
            <a:off x="1308447" y="2185293"/>
            <a:ext cx="1440300" cy="3881400"/>
          </a:xfrm>
          <a:prstGeom prst="rect">
            <a:avLst/>
          </a:prstGeom>
          <a:gradFill>
            <a:gsLst>
              <a:gs pos="50000">
                <a:srgbClr val="6BA39E"/>
              </a:gs>
              <a:gs pos="0">
                <a:srgbClr val="9ECFCB">
                  <a:alpha val="2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4"/>
          <p:cNvSpPr txBox="1">
            <a:spLocks noGrp="1"/>
          </p:cNvSpPr>
          <p:nvPr>
            <p:ph type="subTitle" idx="1"/>
          </p:nvPr>
        </p:nvSpPr>
        <p:spPr>
          <a:xfrm>
            <a:off x="176945" y="3558991"/>
            <a:ext cx="3792351" cy="1139773"/>
          </a:xfrm>
          <a:prstGeom prst="rect">
            <a:avLst/>
          </a:prstGeom>
        </p:spPr>
        <p:txBody>
          <a:bodyPr spcFirstLastPara="1" wrap="square" lIns="91425" tIns="91425" rIns="91425" bIns="91425" anchor="t" anchorCtr="0">
            <a:noAutofit/>
          </a:bodyPr>
          <a:lstStyle/>
          <a:p>
            <a:pPr marL="0" indent="0">
              <a:spcAft>
                <a:spcPts val="1600"/>
              </a:spcAft>
            </a:pPr>
            <a:r>
              <a:rPr lang="en-US" altLang="en-US" sz="140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rPr>
              <a:t>The HWS chapter works with local organizations to aid in the construction of safe housing for area residents. Email </a:t>
            </a:r>
            <a:r>
              <a:rPr lang="en-US" altLang="en-US" sz="1400" b="1" dirty="0">
                <a:solidFill>
                  <a:schemeClr val="accent4">
                    <a:lumMod val="20000"/>
                    <a:lumOff val="80000"/>
                  </a:schemeClr>
                </a:solidFill>
                <a:effectLst>
                  <a:outerShdw blurRad="38100" dist="38100" dir="2700000" algn="tl">
                    <a:srgbClr val="000000">
                      <a:alpha val="43137"/>
                    </a:srgbClr>
                  </a:outerShdw>
                </a:effectLst>
                <a:latin typeface="Catamaran Light" panose="020B0604020202020204" charset="0"/>
                <a:cs typeface="Catamaran Light" panose="020B0604020202020204" charset="0"/>
              </a:rPr>
              <a:t>habitat@hws.edu and follow on IG (hws4habitat) </a:t>
            </a:r>
            <a:r>
              <a:rPr lang="en-US" altLang="en-US" sz="140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rPr>
              <a:t>for more information! </a:t>
            </a:r>
          </a:p>
          <a:p>
            <a:pPr marL="0" lvl="0" indent="0" algn="l" rtl="0">
              <a:spcBef>
                <a:spcPts val="0"/>
              </a:spcBef>
              <a:spcAft>
                <a:spcPts val="1600"/>
              </a:spcAft>
              <a:buNone/>
            </a:pPr>
            <a:endParaRPr dirty="0">
              <a:solidFill>
                <a:schemeClr val="lt1"/>
              </a:solidFill>
            </a:endParaRPr>
          </a:p>
        </p:txBody>
      </p:sp>
      <p:sp>
        <p:nvSpPr>
          <p:cNvPr id="227" name="Google Shape;227;p34"/>
          <p:cNvSpPr txBox="1">
            <a:spLocks noGrp="1"/>
          </p:cNvSpPr>
          <p:nvPr>
            <p:ph type="ctrTitle"/>
          </p:nvPr>
        </p:nvSpPr>
        <p:spPr>
          <a:xfrm>
            <a:off x="152212" y="433149"/>
            <a:ext cx="4018223" cy="550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2"/>
                </a:solidFill>
              </a:rPr>
              <a:t>Habitat for Humanity</a:t>
            </a:r>
            <a:endParaRPr dirty="0">
              <a:solidFill>
                <a:schemeClr val="tx2"/>
              </a:solidFill>
            </a:endParaRPr>
          </a:p>
        </p:txBody>
      </p:sp>
      <p:pic>
        <p:nvPicPr>
          <p:cNvPr id="7"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60898" y="150674"/>
            <a:ext cx="32226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819" y="1833895"/>
            <a:ext cx="2197719" cy="1004426"/>
          </a:xfrm>
          <a:prstGeom prst="rect">
            <a:avLst/>
          </a:prstGeom>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7488" y="1308958"/>
            <a:ext cx="2729023" cy="2021183"/>
          </a:xfrm>
          <a:prstGeom prst="rect">
            <a:avLst/>
          </a:prstGeom>
        </p:spPr>
      </p:pic>
    </p:spTree>
    <p:extLst>
      <p:ext uri="{BB962C8B-B14F-4D97-AF65-F5344CB8AC3E}">
        <p14:creationId xmlns:p14="http://schemas.microsoft.com/office/powerpoint/2010/main" val="141954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p:nvPr/>
        </p:nvSpPr>
        <p:spPr>
          <a:xfrm>
            <a:off x="5084100" y="150674"/>
            <a:ext cx="4059900" cy="111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34"/>
          <p:cNvSpPr/>
          <p:nvPr/>
        </p:nvSpPr>
        <p:spPr>
          <a:xfrm rot="-5400000" flipH="1">
            <a:off x="1324296" y="2374786"/>
            <a:ext cx="1440300" cy="3881400"/>
          </a:xfrm>
          <a:prstGeom prst="rect">
            <a:avLst/>
          </a:prstGeom>
          <a:gradFill>
            <a:gsLst>
              <a:gs pos="50000">
                <a:srgbClr val="6BA39E"/>
              </a:gs>
              <a:gs pos="0">
                <a:srgbClr val="9ECFCB">
                  <a:alpha val="29019"/>
                </a:srgbClr>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34"/>
          <p:cNvSpPr txBox="1">
            <a:spLocks noGrp="1"/>
          </p:cNvSpPr>
          <p:nvPr>
            <p:ph type="subTitle" idx="1"/>
          </p:nvPr>
        </p:nvSpPr>
        <p:spPr>
          <a:xfrm>
            <a:off x="195873" y="3653641"/>
            <a:ext cx="3697146" cy="1139773"/>
          </a:xfrm>
          <a:prstGeom prst="rect">
            <a:avLst/>
          </a:prstGeom>
        </p:spPr>
        <p:txBody>
          <a:bodyPr spcFirstLastPara="1" wrap="square" lIns="91425" tIns="91425" rIns="91425" bIns="91425" anchor="t" anchorCtr="0">
            <a:noAutofit/>
          </a:bodyPr>
          <a:lstStyle/>
          <a:p>
            <a:pPr marL="0" indent="0">
              <a:spcAft>
                <a:spcPts val="1600"/>
              </a:spcAft>
            </a:pPr>
            <a:r>
              <a:rPr lang="en-US" altLang="en-US" sz="140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rPr>
              <a:t>Students, faculty, staff and community members come together to perform acts of service in and around the Geneva community during these annual service events. (Fall and Spring) email </a:t>
            </a:r>
            <a:r>
              <a:rPr lang="en-US" altLang="en-US" sz="140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hlinkClick r:id="rId3"/>
              </a:rPr>
              <a:t>dos@hws.edu</a:t>
            </a:r>
            <a:r>
              <a:rPr lang="en-US" altLang="en-US" sz="1400" dirty="0">
                <a:solidFill>
                  <a:schemeClr val="tx2"/>
                </a:solidFill>
                <a:effectLst>
                  <a:outerShdw blurRad="38100" dist="38100" dir="2700000" algn="tl">
                    <a:srgbClr val="000000">
                      <a:alpha val="43137"/>
                    </a:srgbClr>
                  </a:outerShdw>
                </a:effectLst>
                <a:latin typeface="Catamaran Light" panose="020B0604020202020204" charset="0"/>
                <a:cs typeface="Catamaran Light" panose="020B0604020202020204" charset="0"/>
              </a:rPr>
              <a:t> or follow on IG hwsdaysofservice</a:t>
            </a:r>
          </a:p>
          <a:p>
            <a:pPr marL="0" lvl="0" indent="0" algn="l" rtl="0">
              <a:spcBef>
                <a:spcPts val="0"/>
              </a:spcBef>
              <a:spcAft>
                <a:spcPts val="1600"/>
              </a:spcAft>
              <a:buNone/>
            </a:pPr>
            <a:endParaRPr dirty="0">
              <a:solidFill>
                <a:schemeClr val="lt1"/>
              </a:solidFill>
            </a:endParaRPr>
          </a:p>
        </p:txBody>
      </p:sp>
      <p:sp>
        <p:nvSpPr>
          <p:cNvPr id="227" name="Google Shape;227;p34"/>
          <p:cNvSpPr txBox="1">
            <a:spLocks noGrp="1"/>
          </p:cNvSpPr>
          <p:nvPr>
            <p:ph type="ctrTitle"/>
          </p:nvPr>
        </p:nvSpPr>
        <p:spPr>
          <a:xfrm>
            <a:off x="5697761" y="433149"/>
            <a:ext cx="2832578" cy="5507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2"/>
                </a:solidFill>
              </a:rPr>
              <a:t>Days of Service</a:t>
            </a:r>
            <a:endParaRPr dirty="0">
              <a:solidFill>
                <a:schemeClr val="tx2"/>
              </a:solidFil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0169" y="3092789"/>
            <a:ext cx="2591190" cy="1942847"/>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6936" y="1324182"/>
            <a:ext cx="2632441" cy="1973776"/>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3991" y="2681323"/>
            <a:ext cx="1712153" cy="2354313"/>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8506" y="2055379"/>
            <a:ext cx="1855545" cy="1391268"/>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06786" y="300078"/>
            <a:ext cx="2488062" cy="1865523"/>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75951" y="1439813"/>
            <a:ext cx="1445200" cy="1451576"/>
          </a:xfrm>
          <a:prstGeom prst="rect">
            <a:avLst/>
          </a:prstGeom>
        </p:spPr>
      </p:pic>
      <p:pic>
        <p:nvPicPr>
          <p:cNvPr id="3" name="Picture 2" descr="A group of people posing for a photo next to a sign&#10;&#10;Description automatically generated with medium confidence">
            <a:extLst>
              <a:ext uri="{FF2B5EF4-FFF2-40B4-BE49-F238E27FC236}">
                <a16:creationId xmlns:a16="http://schemas.microsoft.com/office/drawing/2014/main" id="{3101F411-81F8-4787-B40E-B06C4C7041E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435524" y="2355705"/>
            <a:ext cx="1826654" cy="1090942"/>
          </a:xfrm>
          <a:prstGeom prst="rect">
            <a:avLst/>
          </a:prstGeom>
        </p:spPr>
      </p:pic>
      <p:pic>
        <p:nvPicPr>
          <p:cNvPr id="10" name="Picture 9" descr="A person holding a baby&#10;&#10;Description automatically generated with low confidence">
            <a:extLst>
              <a:ext uri="{FF2B5EF4-FFF2-40B4-BE49-F238E27FC236}">
                <a16:creationId xmlns:a16="http://schemas.microsoft.com/office/drawing/2014/main" id="{12BED961-6258-CC7C-3F22-E5395421D85B}"/>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98829" y="107864"/>
            <a:ext cx="1780139" cy="1780139"/>
          </a:xfrm>
          <a:prstGeom prst="rect">
            <a:avLst/>
          </a:prstGeom>
        </p:spPr>
      </p:pic>
    </p:spTree>
  </p:cSld>
  <p:clrMapOvr>
    <a:masterClrMapping/>
  </p:clrMapOvr>
</p:sld>
</file>

<file path=ppt/theme/theme1.xml><?xml version="1.0" encoding="utf-8"?>
<a:theme xmlns:a="http://schemas.openxmlformats.org/drawingml/2006/main" name="Engineering Project Proposal by Slidesgo">
  <a:themeElements>
    <a:clrScheme name="Simple Light">
      <a:dk1>
        <a:srgbClr val="434343"/>
      </a:dk1>
      <a:lt1>
        <a:srgbClr val="FFFFFF"/>
      </a:lt1>
      <a:dk2>
        <a:srgbClr val="595959"/>
      </a:dk2>
      <a:lt2>
        <a:srgbClr val="EEEEEE"/>
      </a:lt2>
      <a:accent1>
        <a:srgbClr val="387771"/>
      </a:accent1>
      <a:accent2>
        <a:srgbClr val="212121"/>
      </a:accent2>
      <a:accent3>
        <a:srgbClr val="9ECFCB"/>
      </a:accent3>
      <a:accent4>
        <a:srgbClr val="289C91"/>
      </a:accent4>
      <a:accent5>
        <a:srgbClr val="619792"/>
      </a:accent5>
      <a:accent6>
        <a:srgbClr val="384C4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3320</TotalTime>
  <Words>1663</Words>
  <Application>Microsoft Office PowerPoint</Application>
  <PresentationFormat>On-screen Show (16:9)</PresentationFormat>
  <Paragraphs>195</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Fira Sans Extra Condensed Medium</vt:lpstr>
      <vt:lpstr>Roboto</vt:lpstr>
      <vt:lpstr>Livvic</vt:lpstr>
      <vt:lpstr>Catamaran Light</vt:lpstr>
      <vt:lpstr>-apple-system</vt:lpstr>
      <vt:lpstr>Engineering Project Proposal by Slidesgo</vt:lpstr>
      <vt:lpstr>THE CENTER FOR COMMUNITY ENGAGEMENT &amp; SERVICE LEARNING (CCESL)</vt:lpstr>
      <vt:lpstr>Katie Flowers (she/her)- Director</vt:lpstr>
      <vt:lpstr>WHERE TO FIND US</vt:lpstr>
      <vt:lpstr>MISSION</vt:lpstr>
      <vt:lpstr>Charting your direction towards a life of consequence</vt:lpstr>
      <vt:lpstr>Community Engaged Learning, Teaching, and Research</vt:lpstr>
      <vt:lpstr>SPRING SEMESTER</vt:lpstr>
      <vt:lpstr>Habitat for Humanity</vt:lpstr>
      <vt:lpstr>Days of Service</vt:lpstr>
      <vt:lpstr>Big Brothers Big Sisters</vt:lpstr>
      <vt:lpstr>HWS Votes</vt:lpstr>
      <vt:lpstr>Community Lunch Program</vt:lpstr>
      <vt:lpstr>HWS Corps @America Reads</vt:lpstr>
      <vt:lpstr>PowerPoint Presentation</vt:lpstr>
      <vt:lpstr>STAGE 2</vt:lpstr>
      <vt:lpstr>Geneva Heroes</vt:lpstr>
      <vt:lpstr>Holiday Gift Project</vt:lpstr>
      <vt:lpstr>Alternative Spring Break Trips</vt:lpstr>
      <vt:lpstr>HWS COMMUNITY DONATION EFFORT</vt:lpstr>
      <vt:lpstr>MERCURY</vt:lpstr>
      <vt:lpstr>Executive Board</vt:lpstr>
      <vt:lpstr>Annual Community Engaged Scholarship Forum </vt:lpstr>
      <vt:lpstr>Summer of Service</vt:lpstr>
      <vt:lpstr>Post Grad Year of Service programs… “Gap Years”</vt:lpstr>
      <vt:lpstr>Engage with our bi-monthly newsletter, The Compass Times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CENTER FOR COMMUNITY ENGAGEMENT &amp; SERVICE LEARNING (CCESL)</dc:title>
  <dc:creator>Community Engagement and Service Learning</dc:creator>
  <cp:lastModifiedBy>Community Engagement and Service Learning</cp:lastModifiedBy>
  <cp:revision>122</cp:revision>
  <dcterms:modified xsi:type="dcterms:W3CDTF">2023-05-31T15:21:57Z</dcterms:modified>
</cp:coreProperties>
</file>