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p:cViewPr varScale="1">
        <p:scale>
          <a:sx n="106" d="100"/>
          <a:sy n="106" d="100"/>
        </p:scale>
        <p:origin x="180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C052E37-BB45-08A4-A6F0-085160C3BE3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099" name="Rectangle 3">
            <a:extLst>
              <a:ext uri="{FF2B5EF4-FFF2-40B4-BE49-F238E27FC236}">
                <a16:creationId xmlns:a16="http://schemas.microsoft.com/office/drawing/2014/main" id="{A48EE644-3640-9166-7F8C-683A3BE6B40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100" name="Rectangle 4">
            <a:extLst>
              <a:ext uri="{FF2B5EF4-FFF2-40B4-BE49-F238E27FC236}">
                <a16:creationId xmlns:a16="http://schemas.microsoft.com/office/drawing/2014/main" id="{0E4AD9F9-3D22-CD7D-F763-9BB880D75CEC}"/>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D4A8F077-EF72-CCE8-FFE3-52DFC3053FEF}"/>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2" name="Rectangle 6">
            <a:extLst>
              <a:ext uri="{FF2B5EF4-FFF2-40B4-BE49-F238E27FC236}">
                <a16:creationId xmlns:a16="http://schemas.microsoft.com/office/drawing/2014/main" id="{20B12910-F587-59E0-3A4C-1E6C9F246103}"/>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103" name="Rectangle 7">
            <a:extLst>
              <a:ext uri="{FF2B5EF4-FFF2-40B4-BE49-F238E27FC236}">
                <a16:creationId xmlns:a16="http://schemas.microsoft.com/office/drawing/2014/main" id="{F7525653-DAAB-E539-4BA5-DD5D8F7F66DC}"/>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AF0000B-D27F-E544-8351-9F7BCA0E1FE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2B4F089-B124-E8A4-4345-1F88C1BD798E}"/>
              </a:ext>
            </a:extLst>
          </p:cNvPr>
          <p:cNvSpPr>
            <a:spLocks noGrp="1" noChangeArrowheads="1"/>
          </p:cNvSpPr>
          <p:nvPr>
            <p:ph type="sldNum" sz="quarter" idx="5"/>
          </p:nvPr>
        </p:nvSpPr>
        <p:spPr>
          <a:ln/>
        </p:spPr>
        <p:txBody>
          <a:bodyPr/>
          <a:lstStyle/>
          <a:p>
            <a:fld id="{205C6C0B-CEC0-EE46-B2CA-95C2021E72E9}" type="slidenum">
              <a:rPr lang="en-US" altLang="en-US"/>
              <a:pPr/>
              <a:t>2</a:t>
            </a:fld>
            <a:endParaRPr lang="en-US" altLang="en-US"/>
          </a:p>
        </p:txBody>
      </p:sp>
      <p:sp>
        <p:nvSpPr>
          <p:cNvPr id="5122" name="Rectangle 2">
            <a:extLst>
              <a:ext uri="{FF2B5EF4-FFF2-40B4-BE49-F238E27FC236}">
                <a16:creationId xmlns:a16="http://schemas.microsoft.com/office/drawing/2014/main" id="{20ADB4A1-2751-0F28-E1F3-0788B06C796D}"/>
              </a:ext>
            </a:extLst>
          </p:cNvPr>
          <p:cNvSpPr>
            <a:spLocks noRot="1" noChangeArrowheads="1" noTextEdit="1"/>
          </p:cNvSpPr>
          <p:nvPr>
            <p:ph type="sldImg"/>
          </p:nvPr>
        </p:nvSpPr>
        <p:spPr>
          <a:ln/>
        </p:spPr>
      </p:sp>
      <p:sp>
        <p:nvSpPr>
          <p:cNvPr id="5123" name="Rectangle 3">
            <a:extLst>
              <a:ext uri="{FF2B5EF4-FFF2-40B4-BE49-F238E27FC236}">
                <a16:creationId xmlns:a16="http://schemas.microsoft.com/office/drawing/2014/main" id="{5DB8665F-3FC2-6A09-3EE1-B3ED7E39ACDF}"/>
              </a:ext>
            </a:extLst>
          </p:cNvPr>
          <p:cNvSpPr>
            <a:spLocks noGrp="1" noChangeArrowheads="1"/>
          </p:cNvSpPr>
          <p:nvPr>
            <p:ph type="body" idx="1"/>
          </p:nvPr>
        </p:nvSpPr>
        <p:spPr/>
        <p:txBody>
          <a:bodyPr/>
          <a:lstStyle/>
          <a:p>
            <a:r>
              <a:rPr lang="en-US" altLang="en-US"/>
              <a:t>This QuickTime movie shows the withdrawal of the continental ice cap from the Finger Lakes region between about 12,000 and 13,000 years ago. As the ice cap retreated from this region, progressively lower and lower elevation spillways were exposed to the north and the levels of the lakes which formed just south of the ice cap dropped, sometimes precipitously. Remarkably, this entire process took just ~1000 years. The red dot in each frame is the location of the Cornell campus. </a:t>
            </a:r>
          </a:p>
          <a:p>
            <a:r>
              <a:rPr lang="en-US" altLang="en-US"/>
              <a:t>Lakes Ithaca, Watkins, and Newberry drained southward (and possibly westward), whereas Lake Dana and Iroquois flooded out the ancestral Mohawk River, creating super potholes at Little Falls near Utica and other specatcular features. The interpretation of the timing is from Fullerton (1980, USGS Professional Paper 1089).</a:t>
            </a:r>
          </a:p>
          <a:p>
            <a:r>
              <a:rPr lang="en-US" altLang="en-US"/>
              <a:t>During the time that this took place, mastadons, and probably early Native Americans roamed the area.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97F75-20BB-B772-AC8E-9D42B0E2BB8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4D4F97-B914-7BA1-9A4A-8AF31E24156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E1CC3A-3991-893A-07D3-20EA32989C9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62B5CB6-8602-3675-BFCF-8375DF38534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22F502A-E6F0-1FCD-54F1-D784DDBA746A}"/>
              </a:ext>
            </a:extLst>
          </p:cNvPr>
          <p:cNvSpPr>
            <a:spLocks noGrp="1"/>
          </p:cNvSpPr>
          <p:nvPr>
            <p:ph type="sldNum" sz="quarter" idx="12"/>
          </p:nvPr>
        </p:nvSpPr>
        <p:spPr/>
        <p:txBody>
          <a:bodyPr/>
          <a:lstStyle>
            <a:lvl1pPr>
              <a:defRPr/>
            </a:lvl1pPr>
          </a:lstStyle>
          <a:p>
            <a:fld id="{C4BF1081-9980-EB48-9529-F0FC2866480C}" type="slidenum">
              <a:rPr lang="en-US" altLang="en-US"/>
              <a:pPr/>
              <a:t>‹#›</a:t>
            </a:fld>
            <a:endParaRPr lang="en-US" altLang="en-US"/>
          </a:p>
        </p:txBody>
      </p:sp>
    </p:spTree>
    <p:extLst>
      <p:ext uri="{BB962C8B-B14F-4D97-AF65-F5344CB8AC3E}">
        <p14:creationId xmlns:p14="http://schemas.microsoft.com/office/powerpoint/2010/main" val="390201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B51DD-4D71-50A1-9B96-EE6219E96D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48191E-8EF3-F833-8EB4-6F507B21FF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7AA42-D803-D962-7DC6-D83FBD6558C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32A4979-5B22-C348-843F-0EFDBF6C7B9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5929DB9-F74B-B412-C4EB-0F0DC077276E}"/>
              </a:ext>
            </a:extLst>
          </p:cNvPr>
          <p:cNvSpPr>
            <a:spLocks noGrp="1"/>
          </p:cNvSpPr>
          <p:nvPr>
            <p:ph type="sldNum" sz="quarter" idx="12"/>
          </p:nvPr>
        </p:nvSpPr>
        <p:spPr/>
        <p:txBody>
          <a:bodyPr/>
          <a:lstStyle>
            <a:lvl1pPr>
              <a:defRPr/>
            </a:lvl1pPr>
          </a:lstStyle>
          <a:p>
            <a:fld id="{BB70EF31-D461-F149-ABBD-BAB073D0E209}" type="slidenum">
              <a:rPr lang="en-US" altLang="en-US"/>
              <a:pPr/>
              <a:t>‹#›</a:t>
            </a:fld>
            <a:endParaRPr lang="en-US" altLang="en-US"/>
          </a:p>
        </p:txBody>
      </p:sp>
    </p:spTree>
    <p:extLst>
      <p:ext uri="{BB962C8B-B14F-4D97-AF65-F5344CB8AC3E}">
        <p14:creationId xmlns:p14="http://schemas.microsoft.com/office/powerpoint/2010/main" val="360509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DE895E-8661-E1BA-F375-3A46B22512EE}"/>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47D55B-1A0E-D39D-B893-D1A7D0AA032C}"/>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AF0540-C2EB-A80F-A291-4C1FFEA02DD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AF0FE10-0D23-DE8C-8D09-9ECAC16CB97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AFC1962-F651-DDFB-B35E-38B8FEF7E124}"/>
              </a:ext>
            </a:extLst>
          </p:cNvPr>
          <p:cNvSpPr>
            <a:spLocks noGrp="1"/>
          </p:cNvSpPr>
          <p:nvPr>
            <p:ph type="sldNum" sz="quarter" idx="12"/>
          </p:nvPr>
        </p:nvSpPr>
        <p:spPr/>
        <p:txBody>
          <a:bodyPr/>
          <a:lstStyle>
            <a:lvl1pPr>
              <a:defRPr/>
            </a:lvl1pPr>
          </a:lstStyle>
          <a:p>
            <a:fld id="{0108BD3E-962A-9443-A230-7B82F0C78182}" type="slidenum">
              <a:rPr lang="en-US" altLang="en-US"/>
              <a:pPr/>
              <a:t>‹#›</a:t>
            </a:fld>
            <a:endParaRPr lang="en-US" altLang="en-US"/>
          </a:p>
        </p:txBody>
      </p:sp>
    </p:spTree>
    <p:extLst>
      <p:ext uri="{BB962C8B-B14F-4D97-AF65-F5344CB8AC3E}">
        <p14:creationId xmlns:p14="http://schemas.microsoft.com/office/powerpoint/2010/main" val="3962274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F23EB-0658-8799-FBF0-AF3C16D299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6E65E9-8546-9959-FE26-91A35BBCB2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D7AC13-D80F-A530-AE8F-14ED5828935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36995A9-F78E-6C39-568C-47A3116C5F7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483BBBF-051C-764F-DA30-404C27383700}"/>
              </a:ext>
            </a:extLst>
          </p:cNvPr>
          <p:cNvSpPr>
            <a:spLocks noGrp="1"/>
          </p:cNvSpPr>
          <p:nvPr>
            <p:ph type="sldNum" sz="quarter" idx="12"/>
          </p:nvPr>
        </p:nvSpPr>
        <p:spPr/>
        <p:txBody>
          <a:bodyPr/>
          <a:lstStyle>
            <a:lvl1pPr>
              <a:defRPr/>
            </a:lvl1pPr>
          </a:lstStyle>
          <a:p>
            <a:fld id="{CF184BD5-3172-F94B-9BD6-8C650A2F007C}" type="slidenum">
              <a:rPr lang="en-US" altLang="en-US"/>
              <a:pPr/>
              <a:t>‹#›</a:t>
            </a:fld>
            <a:endParaRPr lang="en-US" altLang="en-US"/>
          </a:p>
        </p:txBody>
      </p:sp>
    </p:spTree>
    <p:extLst>
      <p:ext uri="{BB962C8B-B14F-4D97-AF65-F5344CB8AC3E}">
        <p14:creationId xmlns:p14="http://schemas.microsoft.com/office/powerpoint/2010/main" val="1642701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CB36C-15C3-AD0C-52B3-6F741682FBD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28F2D0-34C9-CD5D-6600-0547DA3B100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05F3FC8-DFB8-33D3-9FFB-3F39A9224C3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BFB3DE9-BCA6-D3B1-E885-D482631B780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92190C1-F821-D4D0-BA3A-1F6B988F8A9D}"/>
              </a:ext>
            </a:extLst>
          </p:cNvPr>
          <p:cNvSpPr>
            <a:spLocks noGrp="1"/>
          </p:cNvSpPr>
          <p:nvPr>
            <p:ph type="sldNum" sz="quarter" idx="12"/>
          </p:nvPr>
        </p:nvSpPr>
        <p:spPr/>
        <p:txBody>
          <a:bodyPr/>
          <a:lstStyle>
            <a:lvl1pPr>
              <a:defRPr/>
            </a:lvl1pPr>
          </a:lstStyle>
          <a:p>
            <a:fld id="{28DE78D5-DA00-FA43-9AD8-D76E4EE8203D}" type="slidenum">
              <a:rPr lang="en-US" altLang="en-US"/>
              <a:pPr/>
              <a:t>‹#›</a:t>
            </a:fld>
            <a:endParaRPr lang="en-US" altLang="en-US"/>
          </a:p>
        </p:txBody>
      </p:sp>
    </p:spTree>
    <p:extLst>
      <p:ext uri="{BB962C8B-B14F-4D97-AF65-F5344CB8AC3E}">
        <p14:creationId xmlns:p14="http://schemas.microsoft.com/office/powerpoint/2010/main" val="36284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E66B5-DAEB-CCAF-8ACB-E7C7F733E7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D7DB07-FA3D-06B2-47B9-0388CF24D694}"/>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A5F56C-5EDC-0B0C-88D1-FCFB933C7CA0}"/>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D0E762-357E-1863-BD12-B43897DBF90A}"/>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135E2C8F-F8A6-D814-23E0-B3ADDBF794A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31E54F8-BBD2-5A94-1538-DBDB782E2572}"/>
              </a:ext>
            </a:extLst>
          </p:cNvPr>
          <p:cNvSpPr>
            <a:spLocks noGrp="1"/>
          </p:cNvSpPr>
          <p:nvPr>
            <p:ph type="sldNum" sz="quarter" idx="12"/>
          </p:nvPr>
        </p:nvSpPr>
        <p:spPr/>
        <p:txBody>
          <a:bodyPr/>
          <a:lstStyle>
            <a:lvl1pPr>
              <a:defRPr/>
            </a:lvl1pPr>
          </a:lstStyle>
          <a:p>
            <a:fld id="{9BF15EFB-AB30-2D47-8D2B-288565234281}" type="slidenum">
              <a:rPr lang="en-US" altLang="en-US"/>
              <a:pPr/>
              <a:t>‹#›</a:t>
            </a:fld>
            <a:endParaRPr lang="en-US" altLang="en-US"/>
          </a:p>
        </p:txBody>
      </p:sp>
    </p:spTree>
    <p:extLst>
      <p:ext uri="{BB962C8B-B14F-4D97-AF65-F5344CB8AC3E}">
        <p14:creationId xmlns:p14="http://schemas.microsoft.com/office/powerpoint/2010/main" val="2121750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69463-20C8-DB7F-455E-1C04AD515DA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7E856D-EE89-D773-39AD-DEB54942D26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220F02-1AAD-280A-EED0-43F3F7DD854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6ECB8A-09A7-717D-08BA-2571CEB3B07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F919A8-DE94-C5A1-C4DD-D765852913F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AF174D-92D3-4C87-1765-BB5F61280AE2}"/>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B4A362BF-FDD3-CBA6-D5B9-4AE643489AA3}"/>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B7368BE2-F66A-FF7A-1B46-FA59B5C0279E}"/>
              </a:ext>
            </a:extLst>
          </p:cNvPr>
          <p:cNvSpPr>
            <a:spLocks noGrp="1"/>
          </p:cNvSpPr>
          <p:nvPr>
            <p:ph type="sldNum" sz="quarter" idx="12"/>
          </p:nvPr>
        </p:nvSpPr>
        <p:spPr/>
        <p:txBody>
          <a:bodyPr/>
          <a:lstStyle>
            <a:lvl1pPr>
              <a:defRPr/>
            </a:lvl1pPr>
          </a:lstStyle>
          <a:p>
            <a:fld id="{0053EF6C-218F-CC48-9B9D-9F41273B0364}" type="slidenum">
              <a:rPr lang="en-US" altLang="en-US"/>
              <a:pPr/>
              <a:t>‹#›</a:t>
            </a:fld>
            <a:endParaRPr lang="en-US" altLang="en-US"/>
          </a:p>
        </p:txBody>
      </p:sp>
    </p:spTree>
    <p:extLst>
      <p:ext uri="{BB962C8B-B14F-4D97-AF65-F5344CB8AC3E}">
        <p14:creationId xmlns:p14="http://schemas.microsoft.com/office/powerpoint/2010/main" val="59819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BD5CC-3DB3-7B03-42CE-CFB3DFE08E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4730FB-7B45-2CDB-32D1-112566B24537}"/>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3EF53394-BE8E-53D7-CADE-62B42AED122A}"/>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DE19FE0-3319-59F3-E4DA-D9D61CD1B7C1}"/>
              </a:ext>
            </a:extLst>
          </p:cNvPr>
          <p:cNvSpPr>
            <a:spLocks noGrp="1"/>
          </p:cNvSpPr>
          <p:nvPr>
            <p:ph type="sldNum" sz="quarter" idx="12"/>
          </p:nvPr>
        </p:nvSpPr>
        <p:spPr/>
        <p:txBody>
          <a:bodyPr/>
          <a:lstStyle>
            <a:lvl1pPr>
              <a:defRPr/>
            </a:lvl1pPr>
          </a:lstStyle>
          <a:p>
            <a:fld id="{1DAD8F06-47D9-E343-9DE3-BC462BECBC1A}" type="slidenum">
              <a:rPr lang="en-US" altLang="en-US"/>
              <a:pPr/>
              <a:t>‹#›</a:t>
            </a:fld>
            <a:endParaRPr lang="en-US" altLang="en-US"/>
          </a:p>
        </p:txBody>
      </p:sp>
    </p:spTree>
    <p:extLst>
      <p:ext uri="{BB962C8B-B14F-4D97-AF65-F5344CB8AC3E}">
        <p14:creationId xmlns:p14="http://schemas.microsoft.com/office/powerpoint/2010/main" val="2590748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41E2D9-2703-E08B-EEE9-F5F832174593}"/>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561A2415-F1A1-EB30-52CE-9B3DB53065B6}"/>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EA2BAA1-CCBB-4655-AF80-079B133FC85C}"/>
              </a:ext>
            </a:extLst>
          </p:cNvPr>
          <p:cNvSpPr>
            <a:spLocks noGrp="1"/>
          </p:cNvSpPr>
          <p:nvPr>
            <p:ph type="sldNum" sz="quarter" idx="12"/>
          </p:nvPr>
        </p:nvSpPr>
        <p:spPr/>
        <p:txBody>
          <a:bodyPr/>
          <a:lstStyle>
            <a:lvl1pPr>
              <a:defRPr/>
            </a:lvl1pPr>
          </a:lstStyle>
          <a:p>
            <a:fld id="{0D124C83-631D-A34B-ADCB-23BE13E8D6F0}" type="slidenum">
              <a:rPr lang="en-US" altLang="en-US"/>
              <a:pPr/>
              <a:t>‹#›</a:t>
            </a:fld>
            <a:endParaRPr lang="en-US" altLang="en-US"/>
          </a:p>
        </p:txBody>
      </p:sp>
    </p:spTree>
    <p:extLst>
      <p:ext uri="{BB962C8B-B14F-4D97-AF65-F5344CB8AC3E}">
        <p14:creationId xmlns:p14="http://schemas.microsoft.com/office/powerpoint/2010/main" val="1242324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C4560-A17B-D61A-02D8-AF37E154D49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8A166E8-4ACD-B440-F789-08F51F9E102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B4C064-7355-2DD0-CD8D-B359EA2A2C7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8E7972-D127-60BD-BAB7-F01FC0F5317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1AF65828-05C4-92B7-6146-98F3BD798B0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2E70FFB-14A5-158B-D4F8-13C3651D8F90}"/>
              </a:ext>
            </a:extLst>
          </p:cNvPr>
          <p:cNvSpPr>
            <a:spLocks noGrp="1"/>
          </p:cNvSpPr>
          <p:nvPr>
            <p:ph type="sldNum" sz="quarter" idx="12"/>
          </p:nvPr>
        </p:nvSpPr>
        <p:spPr/>
        <p:txBody>
          <a:bodyPr/>
          <a:lstStyle>
            <a:lvl1pPr>
              <a:defRPr/>
            </a:lvl1pPr>
          </a:lstStyle>
          <a:p>
            <a:fld id="{FE3F54F6-42D2-9041-A5A3-093CBA3F9648}" type="slidenum">
              <a:rPr lang="en-US" altLang="en-US"/>
              <a:pPr/>
              <a:t>‹#›</a:t>
            </a:fld>
            <a:endParaRPr lang="en-US" altLang="en-US"/>
          </a:p>
        </p:txBody>
      </p:sp>
    </p:spTree>
    <p:extLst>
      <p:ext uri="{BB962C8B-B14F-4D97-AF65-F5344CB8AC3E}">
        <p14:creationId xmlns:p14="http://schemas.microsoft.com/office/powerpoint/2010/main" val="658141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1EC27-9A77-8E34-EDB5-996C83B0018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086385-E191-FE5C-6543-38D4945AAE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178CDB-B5D5-0CA5-83B9-C0E04E8B9D2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C996CC-09CE-ADC6-9033-C2687BD603CB}"/>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66DECA3-2059-A7C2-CA51-02B3FDEB7A6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F4A4FE3-0804-E218-4628-BC066ECC2C1E}"/>
              </a:ext>
            </a:extLst>
          </p:cNvPr>
          <p:cNvSpPr>
            <a:spLocks noGrp="1"/>
          </p:cNvSpPr>
          <p:nvPr>
            <p:ph type="sldNum" sz="quarter" idx="12"/>
          </p:nvPr>
        </p:nvSpPr>
        <p:spPr/>
        <p:txBody>
          <a:bodyPr/>
          <a:lstStyle>
            <a:lvl1pPr>
              <a:defRPr/>
            </a:lvl1pPr>
          </a:lstStyle>
          <a:p>
            <a:fld id="{0B4F95E1-3EE9-6543-B055-5D8DE292E33C}" type="slidenum">
              <a:rPr lang="en-US" altLang="en-US"/>
              <a:pPr/>
              <a:t>‹#›</a:t>
            </a:fld>
            <a:endParaRPr lang="en-US" altLang="en-US"/>
          </a:p>
        </p:txBody>
      </p:sp>
    </p:spTree>
    <p:extLst>
      <p:ext uri="{BB962C8B-B14F-4D97-AF65-F5344CB8AC3E}">
        <p14:creationId xmlns:p14="http://schemas.microsoft.com/office/powerpoint/2010/main" val="367446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429D23E-CDB3-CB84-2535-0A669D3AE193}"/>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241BAD1-903D-8BDF-E7DC-A6A33FC7C48F}"/>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F2A38E9-C4E1-67C2-A46F-420016A353E1}"/>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D5F1E9CB-1DD7-142D-4CF1-7F0C313E09E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92159D62-43A1-1562-C587-6DF0A5B07458}"/>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EF774A2-874F-DA4C-A722-2745E71CCD8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C7C9340-1858-93D6-9BC8-FB2C77F82DEF}"/>
              </a:ext>
            </a:extLst>
          </p:cNvPr>
          <p:cNvSpPr>
            <a:spLocks noGrp="1" noChangeArrowheads="1"/>
          </p:cNvSpPr>
          <p:nvPr>
            <p:ph type="ctrTitle"/>
          </p:nvPr>
        </p:nvSpPr>
        <p:spPr>
          <a:xfrm>
            <a:off x="685800" y="2130425"/>
            <a:ext cx="7772400" cy="1470025"/>
          </a:xfrm>
        </p:spPr>
        <p:txBody>
          <a:bodyPr anchor="ctr"/>
          <a:lstStyle/>
          <a:p>
            <a:r>
              <a:rPr lang="en-US" altLang="en-US" sz="4400" b="1"/>
              <a:t>Finger Lakes Geology</a:t>
            </a:r>
            <a:r>
              <a:rPr lang="en-US" altLang="en-US" sz="4400"/>
              <a:t> </a:t>
            </a:r>
          </a:p>
        </p:txBody>
      </p:sp>
      <p:sp>
        <p:nvSpPr>
          <p:cNvPr id="2051" name="Rectangle 3">
            <a:extLst>
              <a:ext uri="{FF2B5EF4-FFF2-40B4-BE49-F238E27FC236}">
                <a16:creationId xmlns:a16="http://schemas.microsoft.com/office/drawing/2014/main" id="{11616C44-BA64-9FA9-4180-446F15208A66}"/>
              </a:ext>
            </a:extLst>
          </p:cNvPr>
          <p:cNvSpPr>
            <a:spLocks noGrp="1" noChangeArrowheads="1"/>
          </p:cNvSpPr>
          <p:nvPr>
            <p:ph type="subTitle" idx="1"/>
          </p:nvPr>
        </p:nvSpPr>
        <p:spPr>
          <a:xfrm>
            <a:off x="1371600" y="3886200"/>
            <a:ext cx="6400800" cy="1752600"/>
          </a:xfrm>
        </p:spPr>
        <p:txBody>
          <a:bodyPr/>
          <a:lstStyle/>
          <a:p>
            <a:r>
              <a:rPr lang="en-US" altLang="en-US" sz="3200"/>
              <a:t>Source: Fullerton, 1980, USGS Professional Paper 1089)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146872B-2A48-74B1-E8D4-301FA65193F9}"/>
              </a:ext>
            </a:extLst>
          </p:cNvPr>
          <p:cNvSpPr>
            <a:spLocks noGrp="1" noChangeArrowheads="1"/>
          </p:cNvSpPr>
          <p:nvPr>
            <p:ph type="title"/>
          </p:nvPr>
        </p:nvSpPr>
        <p:spPr>
          <a:xfrm>
            <a:off x="457200" y="0"/>
            <a:ext cx="8229600" cy="1143000"/>
          </a:xfrm>
        </p:spPr>
        <p:txBody>
          <a:bodyPr/>
          <a:lstStyle/>
          <a:p>
            <a:r>
              <a:rPr lang="en-US" altLang="en-US"/>
              <a:t>How the FL Were Formed</a:t>
            </a:r>
          </a:p>
        </p:txBody>
      </p:sp>
      <p:sp>
        <p:nvSpPr>
          <p:cNvPr id="3075" name="Rectangle 3">
            <a:extLst>
              <a:ext uri="{FF2B5EF4-FFF2-40B4-BE49-F238E27FC236}">
                <a16:creationId xmlns:a16="http://schemas.microsoft.com/office/drawing/2014/main" id="{C55E2F68-B117-5DEB-E439-4A632B50C3E4}"/>
              </a:ext>
            </a:extLst>
          </p:cNvPr>
          <p:cNvSpPr>
            <a:spLocks noGrp="1" noChangeArrowheads="1"/>
          </p:cNvSpPr>
          <p:nvPr>
            <p:ph type="body" idx="1"/>
          </p:nvPr>
        </p:nvSpPr>
        <p:spPr/>
        <p:txBody>
          <a:bodyPr/>
          <a:lstStyle/>
          <a:p>
            <a:endParaRPr lang="en-US" altLang="en-US"/>
          </a:p>
        </p:txBody>
      </p:sp>
      <p:pic>
        <p:nvPicPr>
          <p:cNvPr id="3077" name="Picture 5">
            <a:extLst>
              <a:ext uri="{FF2B5EF4-FFF2-40B4-BE49-F238E27FC236}">
                <a16:creationId xmlns:a16="http://schemas.microsoft.com/office/drawing/2014/main" id="{76F910C0-95FB-BC8F-0E48-0CA04544B6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1076325"/>
            <a:ext cx="3762375" cy="5781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advTm="5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C4DFD18-0FC2-FBD9-594B-D185283984C2}"/>
              </a:ext>
            </a:extLst>
          </p:cNvPr>
          <p:cNvSpPr>
            <a:spLocks noGrp="1" noChangeArrowheads="1"/>
          </p:cNvSpPr>
          <p:nvPr>
            <p:ph type="title"/>
          </p:nvPr>
        </p:nvSpPr>
        <p:spPr/>
        <p:txBody>
          <a:bodyPr/>
          <a:lstStyle/>
          <a:p>
            <a:endParaRPr lang="en-US" altLang="en-US"/>
          </a:p>
        </p:txBody>
      </p:sp>
      <p:sp>
        <p:nvSpPr>
          <p:cNvPr id="6147" name="Rectangle 3">
            <a:extLst>
              <a:ext uri="{FF2B5EF4-FFF2-40B4-BE49-F238E27FC236}">
                <a16:creationId xmlns:a16="http://schemas.microsoft.com/office/drawing/2014/main" id="{0E9584A5-1926-DF13-108D-4775256AE89B}"/>
              </a:ext>
            </a:extLst>
          </p:cNvPr>
          <p:cNvSpPr>
            <a:spLocks noGrp="1" noChangeArrowheads="1"/>
          </p:cNvSpPr>
          <p:nvPr>
            <p:ph type="body" idx="1"/>
          </p:nvPr>
        </p:nvSpPr>
        <p:spPr/>
        <p:txBody>
          <a:bodyPr/>
          <a:lstStyle/>
          <a:p>
            <a:endParaRPr lang="en-US" altLang="en-US"/>
          </a:p>
        </p:txBody>
      </p:sp>
      <p:pic>
        <p:nvPicPr>
          <p:cNvPr id="6149" name="Picture 5">
            <a:extLst>
              <a:ext uri="{FF2B5EF4-FFF2-40B4-BE49-F238E27FC236}">
                <a16:creationId xmlns:a16="http://schemas.microsoft.com/office/drawing/2014/main" id="{9AC7748A-6637-DAA4-F65F-1468F7C177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81000"/>
            <a:ext cx="3752850" cy="579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advTm="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372338E-45F9-36F1-F58D-3EEF6D4636EE}"/>
              </a:ext>
            </a:extLst>
          </p:cNvPr>
          <p:cNvSpPr>
            <a:spLocks noGrp="1" noChangeArrowheads="1"/>
          </p:cNvSpPr>
          <p:nvPr>
            <p:ph type="title"/>
          </p:nvPr>
        </p:nvSpPr>
        <p:spPr/>
        <p:txBody>
          <a:bodyPr/>
          <a:lstStyle/>
          <a:p>
            <a:endParaRPr lang="en-US" altLang="en-US"/>
          </a:p>
        </p:txBody>
      </p:sp>
      <p:sp>
        <p:nvSpPr>
          <p:cNvPr id="7171" name="Rectangle 3">
            <a:extLst>
              <a:ext uri="{FF2B5EF4-FFF2-40B4-BE49-F238E27FC236}">
                <a16:creationId xmlns:a16="http://schemas.microsoft.com/office/drawing/2014/main" id="{EFA9098A-9736-BB61-B0B9-E97586208335}"/>
              </a:ext>
            </a:extLst>
          </p:cNvPr>
          <p:cNvSpPr>
            <a:spLocks noGrp="1" noChangeArrowheads="1"/>
          </p:cNvSpPr>
          <p:nvPr>
            <p:ph type="body" idx="1"/>
          </p:nvPr>
        </p:nvSpPr>
        <p:spPr/>
        <p:txBody>
          <a:bodyPr/>
          <a:lstStyle/>
          <a:p>
            <a:endParaRPr lang="en-US" altLang="en-US"/>
          </a:p>
        </p:txBody>
      </p:sp>
      <p:pic>
        <p:nvPicPr>
          <p:cNvPr id="7173" name="Picture 5">
            <a:extLst>
              <a:ext uri="{FF2B5EF4-FFF2-40B4-BE49-F238E27FC236}">
                <a16:creationId xmlns:a16="http://schemas.microsoft.com/office/drawing/2014/main" id="{FC34DB69-5DC7-19A8-025C-77DA6E1971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9388" y="547688"/>
            <a:ext cx="3705225" cy="576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advTm="5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24EAD4F-96C9-B91C-ABEE-C2150E7B33F5}"/>
              </a:ext>
            </a:extLst>
          </p:cNvPr>
          <p:cNvSpPr>
            <a:spLocks noGrp="1" noChangeArrowheads="1"/>
          </p:cNvSpPr>
          <p:nvPr>
            <p:ph type="title"/>
          </p:nvPr>
        </p:nvSpPr>
        <p:spPr/>
        <p:txBody>
          <a:bodyPr/>
          <a:lstStyle/>
          <a:p>
            <a:endParaRPr lang="en-US" altLang="en-US"/>
          </a:p>
        </p:txBody>
      </p:sp>
      <p:sp>
        <p:nvSpPr>
          <p:cNvPr id="8195" name="Rectangle 3">
            <a:extLst>
              <a:ext uri="{FF2B5EF4-FFF2-40B4-BE49-F238E27FC236}">
                <a16:creationId xmlns:a16="http://schemas.microsoft.com/office/drawing/2014/main" id="{947A80F2-C067-5157-CB8B-FF41B5C88BD5}"/>
              </a:ext>
            </a:extLst>
          </p:cNvPr>
          <p:cNvSpPr>
            <a:spLocks noGrp="1" noChangeArrowheads="1"/>
          </p:cNvSpPr>
          <p:nvPr>
            <p:ph type="body" idx="1"/>
          </p:nvPr>
        </p:nvSpPr>
        <p:spPr/>
        <p:txBody>
          <a:bodyPr/>
          <a:lstStyle/>
          <a:p>
            <a:endParaRPr lang="en-US" altLang="en-US"/>
          </a:p>
        </p:txBody>
      </p:sp>
      <p:pic>
        <p:nvPicPr>
          <p:cNvPr id="8197" name="Picture 5">
            <a:extLst>
              <a:ext uri="{FF2B5EF4-FFF2-40B4-BE49-F238E27FC236}">
                <a16:creationId xmlns:a16="http://schemas.microsoft.com/office/drawing/2014/main" id="{424334C7-FFF3-8895-F240-0AD53C1A8C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1763" y="533400"/>
            <a:ext cx="3800475" cy="579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advTm="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E56546B-23C1-51D6-6FD1-DEADA6BADC0B}"/>
              </a:ext>
            </a:extLst>
          </p:cNvPr>
          <p:cNvSpPr>
            <a:spLocks noGrp="1" noChangeArrowheads="1"/>
          </p:cNvSpPr>
          <p:nvPr>
            <p:ph type="title"/>
          </p:nvPr>
        </p:nvSpPr>
        <p:spPr/>
        <p:txBody>
          <a:bodyPr/>
          <a:lstStyle/>
          <a:p>
            <a:endParaRPr lang="en-US" altLang="en-US"/>
          </a:p>
        </p:txBody>
      </p:sp>
      <p:sp>
        <p:nvSpPr>
          <p:cNvPr id="9219" name="Rectangle 3">
            <a:extLst>
              <a:ext uri="{FF2B5EF4-FFF2-40B4-BE49-F238E27FC236}">
                <a16:creationId xmlns:a16="http://schemas.microsoft.com/office/drawing/2014/main" id="{5067A038-CF89-9BFA-F3BE-0344C711774B}"/>
              </a:ext>
            </a:extLst>
          </p:cNvPr>
          <p:cNvSpPr>
            <a:spLocks noGrp="1" noChangeArrowheads="1"/>
          </p:cNvSpPr>
          <p:nvPr>
            <p:ph type="body" idx="1"/>
          </p:nvPr>
        </p:nvSpPr>
        <p:spPr/>
        <p:txBody>
          <a:bodyPr/>
          <a:lstStyle/>
          <a:p>
            <a:endParaRPr lang="en-US" altLang="en-US"/>
          </a:p>
        </p:txBody>
      </p:sp>
      <p:pic>
        <p:nvPicPr>
          <p:cNvPr id="9221" name="Picture 5">
            <a:extLst>
              <a:ext uri="{FF2B5EF4-FFF2-40B4-BE49-F238E27FC236}">
                <a16:creationId xmlns:a16="http://schemas.microsoft.com/office/drawing/2014/main" id="{53EAF117-3294-3692-F8CE-74751D3857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1763" y="533400"/>
            <a:ext cx="3800475" cy="579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182</Words>
  <Application>Microsoft Macintosh PowerPoint</Application>
  <PresentationFormat>On-screen Show (4:3)</PresentationFormat>
  <Paragraphs>7</Paragraphs>
  <Slides>6</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Default Design</vt:lpstr>
      <vt:lpstr>Finger Lakes Geology </vt:lpstr>
      <vt:lpstr>How the FL Were Formed</vt:lpstr>
      <vt:lpstr>PowerPoint Presentation</vt:lpstr>
      <vt:lpstr>PowerPoint Presentation</vt:lpstr>
      <vt:lpstr>PowerPoint Presentation</vt:lpstr>
      <vt:lpstr>PowerPoint Presentation</vt:lpstr>
    </vt:vector>
  </TitlesOfParts>
  <Company>Hobart and William Smith Colleges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Finger Lakes Geology </dc:title>
  <dc:creator>Information Technology</dc:creator>
  <cp:lastModifiedBy>Spencer, Colin</cp:lastModifiedBy>
  <cp:revision>3</cp:revision>
  <dcterms:created xsi:type="dcterms:W3CDTF">2007-03-20T20:18:21Z</dcterms:created>
  <dcterms:modified xsi:type="dcterms:W3CDTF">2022-07-13T19:43:54Z</dcterms:modified>
</cp:coreProperties>
</file>